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8" r:id="rId5"/>
    <p:sldId id="257" r:id="rId6"/>
    <p:sldId id="258" r:id="rId7"/>
    <p:sldId id="261" r:id="rId8"/>
    <p:sldId id="278" r:id="rId9"/>
    <p:sldId id="273" r:id="rId10"/>
    <p:sldId id="263" r:id="rId11"/>
    <p:sldId id="271" r:id="rId12"/>
    <p:sldId id="267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udia Costella" initials="CC" lastIdx="20" clrIdx="0">
    <p:extLst>
      <p:ext uri="{19B8F6BF-5375-455C-9EA6-DF929625EA0E}">
        <p15:presenceInfo xmlns:p15="http://schemas.microsoft.com/office/powerpoint/2012/main" userId="S::claudia.costella@iegexpo.it::e50ad699-0dac-4f60-a5e9-8d3437b4dd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D2D2D2"/>
    <a:srgbClr val="29A886"/>
    <a:srgbClr val="094090"/>
    <a:srgbClr val="181615"/>
    <a:srgbClr val="434342"/>
    <a:srgbClr val="2C2C2A"/>
    <a:srgbClr val="13A199"/>
    <a:srgbClr val="53AE63"/>
    <a:srgbClr val="F29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C263AB-934B-16C9-F7FA-EDECA303D750}" v="2" dt="2025-12-18T11:15:14.005"/>
    <p1510:client id="{6E13F5CB-4F6D-3F15-FFE6-9C941864CB22}" v="4" dt="2025-12-18T11:24:19.6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Stile scuro 1 - Color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79" autoAdjust="0"/>
    <p:restoredTop sz="97615"/>
  </p:normalViewPr>
  <p:slideViewPr>
    <p:cSldViewPr snapToGrid="0" showGuides="1">
      <p:cViewPr varScale="1">
        <p:scale>
          <a:sx n="106" d="100"/>
          <a:sy n="106" d="100"/>
        </p:scale>
        <p:origin x="108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dovica Fusaroli" userId="3b3bb66d-a8c5-48c9-a956-e9742746d8aa" providerId="ADAL" clId="{7A5CACD2-74E9-45F3-AB1C-E5960BE3083E}"/>
    <pc:docChg chg="modSld">
      <pc:chgData name="Ludovica Fusaroli" userId="3b3bb66d-a8c5-48c9-a956-e9742746d8aa" providerId="ADAL" clId="{7A5CACD2-74E9-45F3-AB1C-E5960BE3083E}" dt="2025-12-18T16:49:25.665" v="4" actId="20577"/>
      <pc:docMkLst>
        <pc:docMk/>
      </pc:docMkLst>
      <pc:sldChg chg="modSp mod">
        <pc:chgData name="Ludovica Fusaroli" userId="3b3bb66d-a8c5-48c9-a956-e9742746d8aa" providerId="ADAL" clId="{7A5CACD2-74E9-45F3-AB1C-E5960BE3083E}" dt="2025-12-18T16:49:25.665" v="4" actId="20577"/>
        <pc:sldMkLst>
          <pc:docMk/>
          <pc:sldMk cId="1403932293" sldId="273"/>
        </pc:sldMkLst>
        <pc:spChg chg="mod">
          <ac:chgData name="Ludovica Fusaroli" userId="3b3bb66d-a8c5-48c9-a956-e9742746d8aa" providerId="ADAL" clId="{7A5CACD2-74E9-45F3-AB1C-E5960BE3083E}" dt="2025-12-18T16:49:25.665" v="4" actId="20577"/>
          <ac:spMkLst>
            <pc:docMk/>
            <pc:sldMk cId="1403932293" sldId="273"/>
            <ac:spMk id="3" creationId="{16AF1F56-4792-3236-7EAC-43AE4E660987}"/>
          </ac:spMkLst>
        </pc:spChg>
      </pc:sldChg>
    </pc:docChg>
  </pc:docChgLst>
  <pc:docChgLst>
    <pc:chgData name="Claudia Costella" userId="S::claudia.costella@iegexpo.it::e50ad699-0dac-4f60-a5e9-8d3437b4dd83" providerId="AD" clId="Web-{6E13F5CB-4F6D-3F15-FFE6-9C941864CB22}"/>
    <pc:docChg chg="modSld">
      <pc:chgData name="Claudia Costella" userId="S::claudia.costella@iegexpo.it::e50ad699-0dac-4f60-a5e9-8d3437b4dd83" providerId="AD" clId="Web-{6E13F5CB-4F6D-3F15-FFE6-9C941864CB22}" dt="2025-12-18T11:24:19.601" v="3" actId="20577"/>
      <pc:docMkLst>
        <pc:docMk/>
      </pc:docMkLst>
      <pc:sldChg chg="addSp delSp modSp">
        <pc:chgData name="Claudia Costella" userId="S::claudia.costella@iegexpo.it::e50ad699-0dac-4f60-a5e9-8d3437b4dd83" providerId="AD" clId="Web-{6E13F5CB-4F6D-3F15-FFE6-9C941864CB22}" dt="2025-12-18T11:24:19.601" v="3" actId="20577"/>
        <pc:sldMkLst>
          <pc:docMk/>
          <pc:sldMk cId="3322002523" sldId="278"/>
        </pc:sldMkLst>
        <pc:spChg chg="add del mod">
          <ac:chgData name="Claudia Costella" userId="S::claudia.costella@iegexpo.it::e50ad699-0dac-4f60-a5e9-8d3437b4dd83" providerId="AD" clId="Web-{6E13F5CB-4F6D-3F15-FFE6-9C941864CB22}" dt="2025-12-18T11:24:19.601" v="3" actId="20577"/>
          <ac:spMkLst>
            <pc:docMk/>
            <pc:sldMk cId="3322002523" sldId="278"/>
            <ac:spMk id="37" creationId="{85D48537-CF2D-597B-5E4D-082DC26F6890}"/>
          </ac:spMkLst>
        </pc:spChg>
      </pc:sldChg>
    </pc:docChg>
  </pc:docChgLst>
  <pc:docChgLst>
    <pc:chgData name="Ludovica Fusaroli" userId="S::ludovica.fusaroli@iegexpo.it::3b3bb66d-a8c5-48c9-a956-e9742746d8aa" providerId="AD" clId="Web-{6DC263AB-934B-16C9-F7FA-EDECA303D750}"/>
    <pc:docChg chg="modSld">
      <pc:chgData name="Ludovica Fusaroli" userId="S::ludovica.fusaroli@iegexpo.it::3b3bb66d-a8c5-48c9-a956-e9742746d8aa" providerId="AD" clId="Web-{6DC263AB-934B-16C9-F7FA-EDECA303D750}" dt="2025-12-18T11:15:14.005" v="1"/>
      <pc:docMkLst>
        <pc:docMk/>
      </pc:docMkLst>
      <pc:sldChg chg="mod modShow">
        <pc:chgData name="Ludovica Fusaroli" userId="S::ludovica.fusaroli@iegexpo.it::3b3bb66d-a8c5-48c9-a956-e9742746d8aa" providerId="AD" clId="Web-{6DC263AB-934B-16C9-F7FA-EDECA303D750}" dt="2025-12-18T11:15:04.661" v="0"/>
        <pc:sldMkLst>
          <pc:docMk/>
          <pc:sldMk cId="2270656002" sldId="275"/>
        </pc:sldMkLst>
      </pc:sldChg>
      <pc:sldChg chg="mod modShow">
        <pc:chgData name="Ludovica Fusaroli" userId="S::ludovica.fusaroli@iegexpo.it::3b3bb66d-a8c5-48c9-a956-e9742746d8aa" providerId="AD" clId="Web-{6DC263AB-934B-16C9-F7FA-EDECA303D750}" dt="2025-12-18T11:15:14.005" v="1"/>
        <pc:sldMkLst>
          <pc:docMk/>
          <pc:sldMk cId="1486082909" sldId="27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unb.key-expo.com/key-choice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unb.key-expo.com/key-choice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gradFill>
          <a:gsLst>
            <a:gs pos="0">
              <a:srgbClr val="181615"/>
            </a:gs>
            <a:gs pos="74000">
              <a:srgbClr val="2C2C2A"/>
            </a:gs>
            <a:gs pos="100000">
              <a:srgbClr val="43434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hlinkClick r:id="rId2"/>
            <a:extLst>
              <a:ext uri="{FF2B5EF4-FFF2-40B4-BE49-F238E27FC236}">
                <a16:creationId xmlns:a16="http://schemas.microsoft.com/office/drawing/2014/main" id="{EE07EAAD-5D19-E392-2A4F-69B3DCFAA2C5}"/>
              </a:ext>
            </a:extLst>
          </p:cNvPr>
          <p:cNvSpPr/>
          <p:nvPr userDrawn="1"/>
        </p:nvSpPr>
        <p:spPr>
          <a:xfrm>
            <a:off x="7452765" y="6321287"/>
            <a:ext cx="2294209" cy="231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9525BA3E-77A7-E585-714D-BBD31AEA26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992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bg>
      <p:bgPr>
        <a:gradFill>
          <a:gsLst>
            <a:gs pos="0">
              <a:srgbClr val="181615"/>
            </a:gs>
            <a:gs pos="74000">
              <a:srgbClr val="2C2C2A"/>
            </a:gs>
            <a:gs pos="100000">
              <a:srgbClr val="43434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7647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EN">
    <p:bg>
      <p:bgPr>
        <a:gradFill>
          <a:gsLst>
            <a:gs pos="0">
              <a:srgbClr val="181615"/>
            </a:gs>
            <a:gs pos="74000">
              <a:srgbClr val="2C2C2A"/>
            </a:gs>
            <a:gs pos="100000">
              <a:srgbClr val="43434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hlinkClick r:id="rId2"/>
            <a:extLst>
              <a:ext uri="{FF2B5EF4-FFF2-40B4-BE49-F238E27FC236}">
                <a16:creationId xmlns:a16="http://schemas.microsoft.com/office/drawing/2014/main" id="{EE07EAAD-5D19-E392-2A4F-69B3DCFAA2C5}"/>
              </a:ext>
            </a:extLst>
          </p:cNvPr>
          <p:cNvSpPr/>
          <p:nvPr userDrawn="1"/>
        </p:nvSpPr>
        <p:spPr>
          <a:xfrm>
            <a:off x="7452765" y="6321287"/>
            <a:ext cx="2294209" cy="231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 descr="Immagine che contiene testo, Carattere, grafica, schermata&#10;&#10;Descrizione generata automaticamente">
            <a:extLst>
              <a:ext uri="{FF2B5EF4-FFF2-40B4-BE49-F238E27FC236}">
                <a16:creationId xmlns:a16="http://schemas.microsoft.com/office/drawing/2014/main" id="{750507F0-3ABF-3E6D-3430-F96F9DF2E5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0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1">
    <p:bg>
      <p:bgPr>
        <a:gradFill>
          <a:gsLst>
            <a:gs pos="0">
              <a:srgbClr val="181615"/>
            </a:gs>
            <a:gs pos="74000">
              <a:srgbClr val="2C2C2A"/>
            </a:gs>
            <a:gs pos="100000">
              <a:srgbClr val="43434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25E23759-DEA7-D3F4-4D90-5F180BC90B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4459" y="309510"/>
            <a:ext cx="1617039" cy="1094707"/>
          </a:xfrm>
          <a:prstGeom prst="rect">
            <a:avLst/>
          </a:prstGeom>
        </p:spPr>
      </p:pic>
      <p:grpSp>
        <p:nvGrpSpPr>
          <p:cNvPr id="21" name="Gruppo 20">
            <a:extLst>
              <a:ext uri="{FF2B5EF4-FFF2-40B4-BE49-F238E27FC236}">
                <a16:creationId xmlns:a16="http://schemas.microsoft.com/office/drawing/2014/main" id="{822814E6-5936-0EDC-5A18-1D3DE6E63248}"/>
              </a:ext>
            </a:extLst>
          </p:cNvPr>
          <p:cNvGrpSpPr/>
          <p:nvPr userDrawn="1"/>
        </p:nvGrpSpPr>
        <p:grpSpPr>
          <a:xfrm>
            <a:off x="-7328" y="1"/>
            <a:ext cx="6443837" cy="6857999"/>
            <a:chOff x="3667432" y="1"/>
            <a:chExt cx="6443837" cy="6857999"/>
          </a:xfrm>
        </p:grpSpPr>
        <p:sp>
          <p:nvSpPr>
            <p:cNvPr id="22" name="Figura a mano libera 21">
              <a:extLst>
                <a:ext uri="{FF2B5EF4-FFF2-40B4-BE49-F238E27FC236}">
                  <a16:creationId xmlns:a16="http://schemas.microsoft.com/office/drawing/2014/main" id="{1B3776F1-254C-031D-2339-1DA34B5AE99D}"/>
                </a:ext>
              </a:extLst>
            </p:cNvPr>
            <p:cNvSpPr/>
            <p:nvPr/>
          </p:nvSpPr>
          <p:spPr>
            <a:xfrm>
              <a:off x="3667432" y="1"/>
              <a:ext cx="6443837" cy="5545393"/>
            </a:xfrm>
            <a:custGeom>
              <a:avLst/>
              <a:gdLst>
                <a:gd name="connsiteX0" fmla="*/ 3533988 w 6443837"/>
                <a:gd name="connsiteY0" fmla="*/ 0 h 5545393"/>
                <a:gd name="connsiteX1" fmla="*/ 6443837 w 6443837"/>
                <a:gd name="connsiteY1" fmla="*/ 0 h 5545393"/>
                <a:gd name="connsiteX2" fmla="*/ 1543663 w 6443837"/>
                <a:gd name="connsiteY2" fmla="*/ 5545393 h 5545393"/>
                <a:gd name="connsiteX3" fmla="*/ 0 w 6443837"/>
                <a:gd name="connsiteY3" fmla="*/ 5545393 h 5545393"/>
                <a:gd name="connsiteX4" fmla="*/ 0 w 6443837"/>
                <a:gd name="connsiteY4" fmla="*/ 4015021 h 5545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3837" h="5545393">
                  <a:moveTo>
                    <a:pt x="3533988" y="0"/>
                  </a:moveTo>
                  <a:lnTo>
                    <a:pt x="6443837" y="0"/>
                  </a:lnTo>
                  <a:lnTo>
                    <a:pt x="1543663" y="5545393"/>
                  </a:lnTo>
                  <a:lnTo>
                    <a:pt x="0" y="5545393"/>
                  </a:lnTo>
                  <a:lnTo>
                    <a:pt x="0" y="4015021"/>
                  </a:ln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45000">
                  <a:schemeClr val="accent2"/>
                </a:gs>
                <a:gs pos="100000">
                  <a:schemeClr val="accent5"/>
                </a:gs>
                <a:gs pos="80000">
                  <a:srgbClr val="094090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t-IT"/>
            </a:p>
          </p:txBody>
        </p:sp>
        <p:sp>
          <p:nvSpPr>
            <p:cNvPr id="23" name="Figura a mano libera 22">
              <a:extLst>
                <a:ext uri="{FF2B5EF4-FFF2-40B4-BE49-F238E27FC236}">
                  <a16:creationId xmlns:a16="http://schemas.microsoft.com/office/drawing/2014/main" id="{36A39B90-8D34-6AB3-7F1D-56849DC6689D}"/>
                </a:ext>
              </a:extLst>
            </p:cNvPr>
            <p:cNvSpPr/>
            <p:nvPr/>
          </p:nvSpPr>
          <p:spPr>
            <a:xfrm>
              <a:off x="5212124" y="5545395"/>
              <a:ext cx="4026839" cy="1312605"/>
            </a:xfrm>
            <a:custGeom>
              <a:avLst/>
              <a:gdLst>
                <a:gd name="connsiteX0" fmla="*/ 0 w 4026839"/>
                <a:gd name="connsiteY0" fmla="*/ 0 h 1312605"/>
                <a:gd name="connsiteX1" fmla="*/ 2919155 w 4026839"/>
                <a:gd name="connsiteY1" fmla="*/ 0 h 1312605"/>
                <a:gd name="connsiteX2" fmla="*/ 4026839 w 4026839"/>
                <a:gd name="connsiteY2" fmla="*/ 1312605 h 1312605"/>
                <a:gd name="connsiteX3" fmla="*/ 1071401 w 4026839"/>
                <a:gd name="connsiteY3" fmla="*/ 1312605 h 1312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26839" h="1312605">
                  <a:moveTo>
                    <a:pt x="0" y="0"/>
                  </a:moveTo>
                  <a:lnTo>
                    <a:pt x="2919155" y="0"/>
                  </a:lnTo>
                  <a:lnTo>
                    <a:pt x="4026839" y="1312605"/>
                  </a:lnTo>
                  <a:lnTo>
                    <a:pt x="1071401" y="1312605"/>
                  </a:lnTo>
                  <a:close/>
                </a:path>
              </a:pathLst>
            </a:custGeom>
            <a:solidFill>
              <a:srgbClr val="09409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t-IT"/>
            </a:p>
          </p:txBody>
        </p:sp>
      </p:grpSp>
      <p:pic>
        <p:nvPicPr>
          <p:cNvPr id="15" name="Immagine 14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D9BAF5B3-1612-AAAC-0A4F-83D2D7EF3B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4459" y="5844804"/>
            <a:ext cx="1237784" cy="74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16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pic">
    <p:bg>
      <p:bgPr>
        <a:gradFill>
          <a:gsLst>
            <a:gs pos="0">
              <a:srgbClr val="181615"/>
            </a:gs>
            <a:gs pos="74000">
              <a:srgbClr val="2C2C2A"/>
            </a:gs>
            <a:gs pos="100000">
              <a:srgbClr val="43434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Immagine 66" descr="Immagine che contiene aria aperta, cielo, acqua, paesaggio&#10;&#10;Descrizione generata automaticamente">
            <a:extLst>
              <a:ext uri="{FF2B5EF4-FFF2-40B4-BE49-F238E27FC236}">
                <a16:creationId xmlns:a16="http://schemas.microsoft.com/office/drawing/2014/main" id="{676917A0-20A2-8A65-3EC0-30218B3ADD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3514"/>
          <a:stretch>
            <a:fillRect/>
          </a:stretch>
        </p:blipFill>
        <p:spPr>
          <a:xfrm>
            <a:off x="1536333" y="-1"/>
            <a:ext cx="10655666" cy="6858000"/>
          </a:xfrm>
          <a:custGeom>
            <a:avLst/>
            <a:gdLst>
              <a:gd name="connsiteX0" fmla="*/ 4900175 w 10655666"/>
              <a:gd name="connsiteY0" fmla="*/ 0 h 6858000"/>
              <a:gd name="connsiteX1" fmla="*/ 10655666 w 10655666"/>
              <a:gd name="connsiteY1" fmla="*/ 0 h 6858000"/>
              <a:gd name="connsiteX2" fmla="*/ 10655666 w 10655666"/>
              <a:gd name="connsiteY2" fmla="*/ 6858000 h 6858000"/>
              <a:gd name="connsiteX3" fmla="*/ 4027869 w 10655666"/>
              <a:gd name="connsiteY3" fmla="*/ 6858000 h 6858000"/>
              <a:gd name="connsiteX4" fmla="*/ 2920185 w 10655666"/>
              <a:gd name="connsiteY4" fmla="*/ 5545395 h 6858000"/>
              <a:gd name="connsiteX5" fmla="*/ 1030 w 10655666"/>
              <a:gd name="connsiteY5" fmla="*/ 5545395 h 6858000"/>
              <a:gd name="connsiteX6" fmla="*/ 0 w 10655666"/>
              <a:gd name="connsiteY6" fmla="*/ 554539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55666" h="6858000">
                <a:moveTo>
                  <a:pt x="4900175" y="0"/>
                </a:moveTo>
                <a:lnTo>
                  <a:pt x="10655666" y="0"/>
                </a:lnTo>
                <a:lnTo>
                  <a:pt x="10655666" y="6858000"/>
                </a:lnTo>
                <a:lnTo>
                  <a:pt x="4027869" y="6858000"/>
                </a:lnTo>
                <a:lnTo>
                  <a:pt x="2920185" y="5545395"/>
                </a:lnTo>
                <a:lnTo>
                  <a:pt x="1030" y="5545395"/>
                </a:lnTo>
                <a:lnTo>
                  <a:pt x="0" y="5545393"/>
                </a:lnTo>
                <a:close/>
              </a:path>
            </a:pathLst>
          </a:custGeom>
        </p:spPr>
      </p:pic>
      <p:sp>
        <p:nvSpPr>
          <p:cNvPr id="68" name="Figura a mano libera 67">
            <a:extLst>
              <a:ext uri="{FF2B5EF4-FFF2-40B4-BE49-F238E27FC236}">
                <a16:creationId xmlns:a16="http://schemas.microsoft.com/office/drawing/2014/main" id="{3A405DC2-C2A1-D7D5-E01C-AAA7531FFDF5}"/>
              </a:ext>
            </a:extLst>
          </p:cNvPr>
          <p:cNvSpPr/>
          <p:nvPr userDrawn="1"/>
        </p:nvSpPr>
        <p:spPr>
          <a:xfrm>
            <a:off x="1536333" y="-1"/>
            <a:ext cx="10655666" cy="6858000"/>
          </a:xfrm>
          <a:custGeom>
            <a:avLst/>
            <a:gdLst>
              <a:gd name="connsiteX0" fmla="*/ 4900175 w 10655666"/>
              <a:gd name="connsiteY0" fmla="*/ 0 h 6858000"/>
              <a:gd name="connsiteX1" fmla="*/ 10655666 w 10655666"/>
              <a:gd name="connsiteY1" fmla="*/ 0 h 6858000"/>
              <a:gd name="connsiteX2" fmla="*/ 10655666 w 10655666"/>
              <a:gd name="connsiteY2" fmla="*/ 6858000 h 6858000"/>
              <a:gd name="connsiteX3" fmla="*/ 4027869 w 10655666"/>
              <a:gd name="connsiteY3" fmla="*/ 6858000 h 6858000"/>
              <a:gd name="connsiteX4" fmla="*/ 2920185 w 10655666"/>
              <a:gd name="connsiteY4" fmla="*/ 5545395 h 6858000"/>
              <a:gd name="connsiteX5" fmla="*/ 1030 w 10655666"/>
              <a:gd name="connsiteY5" fmla="*/ 5545395 h 6858000"/>
              <a:gd name="connsiteX6" fmla="*/ 0 w 10655666"/>
              <a:gd name="connsiteY6" fmla="*/ 5545393 h 6858000"/>
              <a:gd name="connsiteX7" fmla="*/ 4900175 w 10655666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55666" h="6858000">
                <a:moveTo>
                  <a:pt x="4900175" y="0"/>
                </a:moveTo>
                <a:lnTo>
                  <a:pt x="10655666" y="0"/>
                </a:lnTo>
                <a:lnTo>
                  <a:pt x="10655666" y="6858000"/>
                </a:lnTo>
                <a:lnTo>
                  <a:pt x="4027869" y="6858000"/>
                </a:lnTo>
                <a:lnTo>
                  <a:pt x="2920185" y="5545395"/>
                </a:lnTo>
                <a:lnTo>
                  <a:pt x="1030" y="5545395"/>
                </a:lnTo>
                <a:lnTo>
                  <a:pt x="0" y="5545393"/>
                </a:lnTo>
                <a:lnTo>
                  <a:pt x="4900175" y="0"/>
                </a:lnTo>
                <a:close/>
              </a:path>
            </a:pathLst>
          </a:custGeom>
          <a:gradFill>
            <a:gsLst>
              <a:gs pos="0">
                <a:srgbClr val="181615">
                  <a:alpha val="50000"/>
                </a:srgbClr>
              </a:gs>
              <a:gs pos="70000">
                <a:srgbClr val="2C2C2A">
                  <a:alpha val="50000"/>
                </a:srgbClr>
              </a:gs>
              <a:gs pos="100000">
                <a:srgbClr val="434342">
                  <a:alpha val="5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5E23759-DEA7-D3F4-4D90-5F180BC90B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4459" y="309510"/>
            <a:ext cx="1617039" cy="1094707"/>
          </a:xfrm>
          <a:prstGeom prst="rect">
            <a:avLst/>
          </a:prstGeom>
        </p:spPr>
      </p:pic>
      <p:pic>
        <p:nvPicPr>
          <p:cNvPr id="11" name="Immagine 10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B0F7F403-D4DF-EC0E-9459-6EB72D8A582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4459" y="5844804"/>
            <a:ext cx="1237784" cy="744894"/>
          </a:xfrm>
          <a:prstGeom prst="rect">
            <a:avLst/>
          </a:prstGeom>
        </p:spPr>
      </p:pic>
      <p:grpSp>
        <p:nvGrpSpPr>
          <p:cNvPr id="64" name="Gruppo 63">
            <a:extLst>
              <a:ext uri="{FF2B5EF4-FFF2-40B4-BE49-F238E27FC236}">
                <a16:creationId xmlns:a16="http://schemas.microsoft.com/office/drawing/2014/main" id="{4FE8AEFB-D332-805E-7014-9CC32CD05476}"/>
              </a:ext>
            </a:extLst>
          </p:cNvPr>
          <p:cNvGrpSpPr/>
          <p:nvPr userDrawn="1"/>
        </p:nvGrpSpPr>
        <p:grpSpPr>
          <a:xfrm>
            <a:off x="-7328" y="1"/>
            <a:ext cx="6443837" cy="6857999"/>
            <a:chOff x="3667432" y="1"/>
            <a:chExt cx="6443837" cy="6857999"/>
          </a:xfrm>
        </p:grpSpPr>
        <p:sp>
          <p:nvSpPr>
            <p:cNvPr id="65" name="Figura a mano libera 64">
              <a:extLst>
                <a:ext uri="{FF2B5EF4-FFF2-40B4-BE49-F238E27FC236}">
                  <a16:creationId xmlns:a16="http://schemas.microsoft.com/office/drawing/2014/main" id="{1C944241-9276-67B8-A19E-E6D0F9EEAD72}"/>
                </a:ext>
              </a:extLst>
            </p:cNvPr>
            <p:cNvSpPr/>
            <p:nvPr/>
          </p:nvSpPr>
          <p:spPr>
            <a:xfrm>
              <a:off x="3667432" y="1"/>
              <a:ext cx="6443837" cy="5545393"/>
            </a:xfrm>
            <a:custGeom>
              <a:avLst/>
              <a:gdLst>
                <a:gd name="connsiteX0" fmla="*/ 3533988 w 6443837"/>
                <a:gd name="connsiteY0" fmla="*/ 0 h 5545393"/>
                <a:gd name="connsiteX1" fmla="*/ 6443837 w 6443837"/>
                <a:gd name="connsiteY1" fmla="*/ 0 h 5545393"/>
                <a:gd name="connsiteX2" fmla="*/ 1543663 w 6443837"/>
                <a:gd name="connsiteY2" fmla="*/ 5545393 h 5545393"/>
                <a:gd name="connsiteX3" fmla="*/ 0 w 6443837"/>
                <a:gd name="connsiteY3" fmla="*/ 5545393 h 5545393"/>
                <a:gd name="connsiteX4" fmla="*/ 0 w 6443837"/>
                <a:gd name="connsiteY4" fmla="*/ 4015021 h 5545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3837" h="5545393">
                  <a:moveTo>
                    <a:pt x="3533988" y="0"/>
                  </a:moveTo>
                  <a:lnTo>
                    <a:pt x="6443837" y="0"/>
                  </a:lnTo>
                  <a:lnTo>
                    <a:pt x="1543663" y="5545393"/>
                  </a:lnTo>
                  <a:lnTo>
                    <a:pt x="0" y="5545393"/>
                  </a:lnTo>
                  <a:lnTo>
                    <a:pt x="0" y="4015021"/>
                  </a:ln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45000">
                  <a:schemeClr val="accent2"/>
                </a:gs>
                <a:gs pos="100000">
                  <a:schemeClr val="accent5"/>
                </a:gs>
                <a:gs pos="80000">
                  <a:srgbClr val="094090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t-IT"/>
            </a:p>
          </p:txBody>
        </p:sp>
        <p:sp>
          <p:nvSpPr>
            <p:cNvPr id="66" name="Figura a mano libera 65">
              <a:extLst>
                <a:ext uri="{FF2B5EF4-FFF2-40B4-BE49-F238E27FC236}">
                  <a16:creationId xmlns:a16="http://schemas.microsoft.com/office/drawing/2014/main" id="{110DDC74-A07A-48B1-AD4E-507033E5F505}"/>
                </a:ext>
              </a:extLst>
            </p:cNvPr>
            <p:cNvSpPr/>
            <p:nvPr/>
          </p:nvSpPr>
          <p:spPr>
            <a:xfrm>
              <a:off x="5212124" y="5545395"/>
              <a:ext cx="4026839" cy="1312605"/>
            </a:xfrm>
            <a:custGeom>
              <a:avLst/>
              <a:gdLst>
                <a:gd name="connsiteX0" fmla="*/ 0 w 4026839"/>
                <a:gd name="connsiteY0" fmla="*/ 0 h 1312605"/>
                <a:gd name="connsiteX1" fmla="*/ 2919155 w 4026839"/>
                <a:gd name="connsiteY1" fmla="*/ 0 h 1312605"/>
                <a:gd name="connsiteX2" fmla="*/ 4026839 w 4026839"/>
                <a:gd name="connsiteY2" fmla="*/ 1312605 h 1312605"/>
                <a:gd name="connsiteX3" fmla="*/ 1071401 w 4026839"/>
                <a:gd name="connsiteY3" fmla="*/ 1312605 h 1312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26839" h="1312605">
                  <a:moveTo>
                    <a:pt x="0" y="0"/>
                  </a:moveTo>
                  <a:lnTo>
                    <a:pt x="2919155" y="0"/>
                  </a:lnTo>
                  <a:lnTo>
                    <a:pt x="4026839" y="1312605"/>
                  </a:lnTo>
                  <a:lnTo>
                    <a:pt x="1071401" y="1312605"/>
                  </a:lnTo>
                  <a:close/>
                </a:path>
              </a:pathLst>
            </a:custGeom>
            <a:solidFill>
              <a:srgbClr val="09409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027927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2">
    <p:bg>
      <p:bgPr>
        <a:gradFill>
          <a:gsLst>
            <a:gs pos="0">
              <a:srgbClr val="181615"/>
            </a:gs>
            <a:gs pos="74000">
              <a:srgbClr val="2C2C2A"/>
            </a:gs>
            <a:gs pos="100000">
              <a:srgbClr val="43434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 1">
            <a:extLst>
              <a:ext uri="{FF2B5EF4-FFF2-40B4-BE49-F238E27FC236}">
                <a16:creationId xmlns:a16="http://schemas.microsoft.com/office/drawing/2014/main" id="{900CA84E-F8D8-0F54-364C-692C39590A13}"/>
              </a:ext>
            </a:extLst>
          </p:cNvPr>
          <p:cNvSpPr/>
          <p:nvPr userDrawn="1"/>
        </p:nvSpPr>
        <p:spPr>
          <a:xfrm>
            <a:off x="1837177" y="0"/>
            <a:ext cx="10354823" cy="6858000"/>
          </a:xfrm>
          <a:custGeom>
            <a:avLst/>
            <a:gdLst>
              <a:gd name="connsiteX0" fmla="*/ 5990324 w 10354823"/>
              <a:gd name="connsiteY0" fmla="*/ 0 h 6858000"/>
              <a:gd name="connsiteX1" fmla="*/ 10354823 w 10354823"/>
              <a:gd name="connsiteY1" fmla="*/ 0 h 6858000"/>
              <a:gd name="connsiteX2" fmla="*/ 4382732 w 10354823"/>
              <a:gd name="connsiteY2" fmla="*/ 6858000 h 6858000"/>
              <a:gd name="connsiteX3" fmla="*/ 0 w 1035482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54823" h="6858000">
                <a:moveTo>
                  <a:pt x="5990324" y="0"/>
                </a:moveTo>
                <a:lnTo>
                  <a:pt x="10354823" y="0"/>
                </a:lnTo>
                <a:lnTo>
                  <a:pt x="4382732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0000">
                <a:schemeClr val="accent1"/>
              </a:gs>
              <a:gs pos="45000">
                <a:schemeClr val="accent2"/>
              </a:gs>
              <a:gs pos="100000">
                <a:schemeClr val="accent5"/>
              </a:gs>
              <a:gs pos="80000">
                <a:srgbClr val="094090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5E23759-DEA7-D3F4-4D90-5F180BC90B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4459" y="309510"/>
            <a:ext cx="1617039" cy="1094707"/>
          </a:xfrm>
          <a:prstGeom prst="rect">
            <a:avLst/>
          </a:prstGeom>
        </p:spPr>
      </p:pic>
      <p:pic>
        <p:nvPicPr>
          <p:cNvPr id="11" name="Immagine 10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B0F7F403-D4DF-EC0E-9459-6EB72D8A58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4459" y="5844804"/>
            <a:ext cx="1237784" cy="74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681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3">
    <p:bg>
      <p:bgPr>
        <a:gradFill>
          <a:gsLst>
            <a:gs pos="0">
              <a:srgbClr val="181615"/>
            </a:gs>
            <a:gs pos="74000">
              <a:srgbClr val="2C2C2A"/>
            </a:gs>
            <a:gs pos="100000">
              <a:srgbClr val="43434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igura a mano libera 22">
            <a:extLst>
              <a:ext uri="{FF2B5EF4-FFF2-40B4-BE49-F238E27FC236}">
                <a16:creationId xmlns:a16="http://schemas.microsoft.com/office/drawing/2014/main" id="{AF7B6D40-CDC6-B4F4-035B-EF2915C5D330}"/>
              </a:ext>
            </a:extLst>
          </p:cNvPr>
          <p:cNvSpPr/>
          <p:nvPr userDrawn="1"/>
        </p:nvSpPr>
        <p:spPr>
          <a:xfrm flipV="1">
            <a:off x="-1200" y="4056709"/>
            <a:ext cx="2439424" cy="2801291"/>
          </a:xfrm>
          <a:custGeom>
            <a:avLst/>
            <a:gdLst>
              <a:gd name="connsiteX0" fmla="*/ 0 w 2439424"/>
              <a:gd name="connsiteY0" fmla="*/ 2801291 h 2801291"/>
              <a:gd name="connsiteX1" fmla="*/ 2439424 w 2439424"/>
              <a:gd name="connsiteY1" fmla="*/ 0 h 2801291"/>
              <a:gd name="connsiteX2" fmla="*/ 324102 w 2439424"/>
              <a:gd name="connsiteY2" fmla="*/ 0 h 2801291"/>
              <a:gd name="connsiteX3" fmla="*/ 0 w 2439424"/>
              <a:gd name="connsiteY3" fmla="*/ 371047 h 2801291"/>
              <a:gd name="connsiteX4" fmla="*/ 0 w 2439424"/>
              <a:gd name="connsiteY4" fmla="*/ 2801291 h 2801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9424" h="2801291">
                <a:moveTo>
                  <a:pt x="0" y="2801291"/>
                </a:moveTo>
                <a:lnTo>
                  <a:pt x="2439424" y="0"/>
                </a:lnTo>
                <a:lnTo>
                  <a:pt x="324102" y="0"/>
                </a:lnTo>
                <a:lnTo>
                  <a:pt x="0" y="371047"/>
                </a:lnTo>
                <a:lnTo>
                  <a:pt x="0" y="2801291"/>
                </a:lnTo>
                <a:close/>
              </a:path>
            </a:pathLst>
          </a:custGeom>
          <a:gradFill>
            <a:gsLst>
              <a:gs pos="100000">
                <a:schemeClr val="accent5"/>
              </a:gs>
              <a:gs pos="80000">
                <a:srgbClr val="094090"/>
              </a:gs>
              <a:gs pos="45000">
                <a:schemeClr val="accent2"/>
              </a:gs>
              <a:gs pos="0">
                <a:schemeClr val="accent1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5E23759-DEA7-D3F4-4D90-5F180BC90B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4459" y="309510"/>
            <a:ext cx="1617039" cy="1094707"/>
          </a:xfrm>
          <a:prstGeom prst="rect">
            <a:avLst/>
          </a:prstGeom>
        </p:spPr>
      </p:pic>
      <p:pic>
        <p:nvPicPr>
          <p:cNvPr id="11" name="Immagine 10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B0F7F403-D4DF-EC0E-9459-6EB72D8A58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4459" y="5844804"/>
            <a:ext cx="1237784" cy="744894"/>
          </a:xfrm>
          <a:prstGeom prst="rect">
            <a:avLst/>
          </a:prstGeom>
        </p:spPr>
      </p:pic>
      <p:sp>
        <p:nvSpPr>
          <p:cNvPr id="24" name="Figura a mano libera 23">
            <a:extLst>
              <a:ext uri="{FF2B5EF4-FFF2-40B4-BE49-F238E27FC236}">
                <a16:creationId xmlns:a16="http://schemas.microsoft.com/office/drawing/2014/main" id="{0BB9B7F2-378D-9A6C-1713-FF1E07645AC1}"/>
              </a:ext>
            </a:extLst>
          </p:cNvPr>
          <p:cNvSpPr/>
          <p:nvPr userDrawn="1"/>
        </p:nvSpPr>
        <p:spPr>
          <a:xfrm flipV="1">
            <a:off x="9685437" y="0"/>
            <a:ext cx="2506563" cy="2869629"/>
          </a:xfrm>
          <a:custGeom>
            <a:avLst/>
            <a:gdLst>
              <a:gd name="connsiteX0" fmla="*/ 0 w 2506563"/>
              <a:gd name="connsiteY0" fmla="*/ 2869629 h 2869629"/>
              <a:gd name="connsiteX1" fmla="*/ 2122165 w 2506563"/>
              <a:gd name="connsiteY1" fmla="*/ 2869629 h 2869629"/>
              <a:gd name="connsiteX2" fmla="*/ 2506563 w 2506563"/>
              <a:gd name="connsiteY2" fmla="*/ 2428209 h 2869629"/>
              <a:gd name="connsiteX3" fmla="*/ 2506563 w 2506563"/>
              <a:gd name="connsiteY3" fmla="*/ 0 h 2869629"/>
              <a:gd name="connsiteX4" fmla="*/ 0 w 2506563"/>
              <a:gd name="connsiteY4" fmla="*/ 2869629 h 2869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6563" h="2869629">
                <a:moveTo>
                  <a:pt x="0" y="2869629"/>
                </a:moveTo>
                <a:lnTo>
                  <a:pt x="2122165" y="2869629"/>
                </a:lnTo>
                <a:lnTo>
                  <a:pt x="2506563" y="2428209"/>
                </a:lnTo>
                <a:lnTo>
                  <a:pt x="2506563" y="0"/>
                </a:lnTo>
                <a:lnTo>
                  <a:pt x="0" y="2869629"/>
                </a:lnTo>
                <a:close/>
              </a:path>
            </a:pathLst>
          </a:custGeom>
          <a:gradFill>
            <a:gsLst>
              <a:gs pos="100000">
                <a:srgbClr val="094090"/>
              </a:gs>
              <a:gs pos="0">
                <a:schemeClr val="accent5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456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4">
    <p:bg>
      <p:bgPr>
        <a:gradFill>
          <a:gsLst>
            <a:gs pos="0">
              <a:srgbClr val="181615"/>
            </a:gs>
            <a:gs pos="74000">
              <a:srgbClr val="2C2C2A"/>
            </a:gs>
            <a:gs pos="100000">
              <a:srgbClr val="43434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igura a mano libera 14">
            <a:extLst>
              <a:ext uri="{FF2B5EF4-FFF2-40B4-BE49-F238E27FC236}">
                <a16:creationId xmlns:a16="http://schemas.microsoft.com/office/drawing/2014/main" id="{F4DB92D3-2F3B-583E-5C6D-BFDBA62DD1D6}"/>
              </a:ext>
            </a:extLst>
          </p:cNvPr>
          <p:cNvSpPr/>
          <p:nvPr userDrawn="1"/>
        </p:nvSpPr>
        <p:spPr>
          <a:xfrm flipH="1">
            <a:off x="1837177" y="0"/>
            <a:ext cx="10354823" cy="6858000"/>
          </a:xfrm>
          <a:custGeom>
            <a:avLst/>
            <a:gdLst>
              <a:gd name="connsiteX0" fmla="*/ 5361764 w 10354823"/>
              <a:gd name="connsiteY0" fmla="*/ 5733737 h 6858000"/>
              <a:gd name="connsiteX1" fmla="*/ 982021 w 10354823"/>
              <a:gd name="connsiteY1" fmla="*/ 5733737 h 6858000"/>
              <a:gd name="connsiteX2" fmla="*/ 0 w 10354823"/>
              <a:gd name="connsiteY2" fmla="*/ 6858000 h 6858000"/>
              <a:gd name="connsiteX3" fmla="*/ 4382732 w 10354823"/>
              <a:gd name="connsiteY3" fmla="*/ 6858000 h 6858000"/>
              <a:gd name="connsiteX4" fmla="*/ 10354823 w 10354823"/>
              <a:gd name="connsiteY4" fmla="*/ 0 h 6858000"/>
              <a:gd name="connsiteX5" fmla="*/ 5990324 w 10354823"/>
              <a:gd name="connsiteY5" fmla="*/ 0 h 6858000"/>
              <a:gd name="connsiteX6" fmla="*/ 4763770 w 10354823"/>
              <a:gd name="connsiteY6" fmla="*/ 1404216 h 6858000"/>
              <a:gd name="connsiteX7" fmla="*/ 9132002 w 10354823"/>
              <a:gd name="connsiteY7" fmla="*/ 1404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54823" h="6858000">
                <a:moveTo>
                  <a:pt x="5361764" y="5733737"/>
                </a:moveTo>
                <a:lnTo>
                  <a:pt x="982021" y="5733737"/>
                </a:lnTo>
                <a:lnTo>
                  <a:pt x="0" y="6858000"/>
                </a:lnTo>
                <a:lnTo>
                  <a:pt x="4382732" y="6858000"/>
                </a:lnTo>
                <a:close/>
                <a:moveTo>
                  <a:pt x="10354823" y="0"/>
                </a:moveTo>
                <a:lnTo>
                  <a:pt x="5990324" y="0"/>
                </a:lnTo>
                <a:lnTo>
                  <a:pt x="4763770" y="1404216"/>
                </a:lnTo>
                <a:lnTo>
                  <a:pt x="9132002" y="1404216"/>
                </a:lnTo>
                <a:close/>
              </a:path>
            </a:pathLst>
          </a:custGeom>
          <a:gradFill>
            <a:gsLst>
              <a:gs pos="10000">
                <a:schemeClr val="accent1"/>
              </a:gs>
              <a:gs pos="45000">
                <a:schemeClr val="accent2"/>
              </a:gs>
              <a:gs pos="100000">
                <a:schemeClr val="accent5"/>
              </a:gs>
              <a:gs pos="80000">
                <a:srgbClr val="09409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5E23759-DEA7-D3F4-4D90-5F180BC90B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4459" y="309510"/>
            <a:ext cx="1617039" cy="1094707"/>
          </a:xfrm>
          <a:prstGeom prst="rect">
            <a:avLst/>
          </a:prstGeom>
        </p:spPr>
      </p:pic>
      <p:pic>
        <p:nvPicPr>
          <p:cNvPr id="11" name="Immagine 10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B0F7F403-D4DF-EC0E-9459-6EB72D8A58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4459" y="5844804"/>
            <a:ext cx="1237784" cy="74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636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5">
    <p:bg>
      <p:bgPr>
        <a:gradFill>
          <a:gsLst>
            <a:gs pos="0">
              <a:srgbClr val="181615"/>
            </a:gs>
            <a:gs pos="74000">
              <a:srgbClr val="2C2C2A"/>
            </a:gs>
            <a:gs pos="100000">
              <a:srgbClr val="43434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 1">
            <a:extLst>
              <a:ext uri="{FF2B5EF4-FFF2-40B4-BE49-F238E27FC236}">
                <a16:creationId xmlns:a16="http://schemas.microsoft.com/office/drawing/2014/main" id="{A3CF9FE0-B935-93DA-D73E-B6FA22B94957}"/>
              </a:ext>
            </a:extLst>
          </p:cNvPr>
          <p:cNvSpPr/>
          <p:nvPr userDrawn="1"/>
        </p:nvSpPr>
        <p:spPr>
          <a:xfrm>
            <a:off x="3064936" y="0"/>
            <a:ext cx="9127065" cy="6858000"/>
          </a:xfrm>
          <a:custGeom>
            <a:avLst/>
            <a:gdLst>
              <a:gd name="connsiteX0" fmla="*/ 5990323 w 9127065"/>
              <a:gd name="connsiteY0" fmla="*/ 0 h 6858000"/>
              <a:gd name="connsiteX1" fmla="*/ 9127065 w 9127065"/>
              <a:gd name="connsiteY1" fmla="*/ 0 h 6858000"/>
              <a:gd name="connsiteX2" fmla="*/ 9127065 w 9127065"/>
              <a:gd name="connsiteY2" fmla="*/ 6858000 h 6858000"/>
              <a:gd name="connsiteX3" fmla="*/ 0 w 912706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7065" h="6858000">
                <a:moveTo>
                  <a:pt x="5990323" y="0"/>
                </a:moveTo>
                <a:lnTo>
                  <a:pt x="9127065" y="0"/>
                </a:lnTo>
                <a:lnTo>
                  <a:pt x="912706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094090"/>
              </a:gs>
              <a:gs pos="5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5E23759-DEA7-D3F4-4D90-5F180BC90B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4459" y="309510"/>
            <a:ext cx="1617039" cy="1094707"/>
          </a:xfrm>
          <a:prstGeom prst="rect">
            <a:avLst/>
          </a:prstGeom>
        </p:spPr>
      </p:pic>
      <p:pic>
        <p:nvPicPr>
          <p:cNvPr id="11" name="Immagine 10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B0F7F403-D4DF-EC0E-9459-6EB72D8A58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4459" y="5844804"/>
            <a:ext cx="1237784" cy="74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2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6">
    <p:bg>
      <p:bgPr>
        <a:gradFill>
          <a:gsLst>
            <a:gs pos="0">
              <a:srgbClr val="181615"/>
            </a:gs>
            <a:gs pos="74000">
              <a:srgbClr val="2C2C2A"/>
            </a:gs>
            <a:gs pos="100000">
              <a:srgbClr val="43434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25E23759-DEA7-D3F4-4D90-5F180BC90B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4459" y="309510"/>
            <a:ext cx="1617039" cy="1094707"/>
          </a:xfrm>
          <a:prstGeom prst="rect">
            <a:avLst/>
          </a:prstGeom>
        </p:spPr>
      </p:pic>
      <p:pic>
        <p:nvPicPr>
          <p:cNvPr id="11" name="Immagine 10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B0F7F403-D4DF-EC0E-9459-6EB72D8A58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4459" y="5844804"/>
            <a:ext cx="1237784" cy="74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43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723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0" r:id="rId3"/>
    <p:sldLayoutId id="2147483661" r:id="rId4"/>
    <p:sldLayoutId id="2147483664" r:id="rId5"/>
    <p:sldLayoutId id="2147483666" r:id="rId6"/>
    <p:sldLayoutId id="2147483665" r:id="rId7"/>
    <p:sldLayoutId id="2147483663" r:id="rId8"/>
    <p:sldLayoutId id="2147483662" r:id="rId9"/>
    <p:sldLayoutId id="214748365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81615"/>
            </a:gs>
            <a:gs pos="74000">
              <a:srgbClr val="2C2C2A"/>
            </a:gs>
            <a:gs pos="100000">
              <a:srgbClr val="434342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466E73-7D46-3BE8-7664-F75061765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2898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81615"/>
            </a:gs>
            <a:gs pos="74000">
              <a:srgbClr val="2C2C2A"/>
            </a:gs>
            <a:gs pos="100000">
              <a:srgbClr val="434342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92D846-77C4-FA92-E558-9B0422C1E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BE9E8F1-6ECD-56A2-F7D3-69C47F484C5E}"/>
              </a:ext>
            </a:extLst>
          </p:cNvPr>
          <p:cNvSpPr txBox="1"/>
          <p:nvPr/>
        </p:nvSpPr>
        <p:spPr>
          <a:xfrm>
            <a:off x="5804775" y="880054"/>
            <a:ext cx="5583949" cy="526297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it-IT" b="1" kern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CHOICE UNLOCK THE FUTURE OF PPA </a:t>
            </a:r>
          </a:p>
          <a:p>
            <a:pPr lvl="0"/>
            <a:r>
              <a:rPr lang="it-IT" kern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riconferma il terzo appuntamento come esigenza per favorire il trend di crescita nella formalizzazione dei contratti di energia a lungo termine declinati nei PPA, nelle </a:t>
            </a:r>
            <a:r>
              <a:rPr lang="it-IT" dirty="0">
                <a:solidFill>
                  <a:schemeClr val="bg1"/>
                </a:solidFill>
              </a:rPr>
              <a:t>Green </a:t>
            </a:r>
            <a:r>
              <a:rPr lang="it-IT" dirty="0" err="1">
                <a:solidFill>
                  <a:schemeClr val="bg1"/>
                </a:solidFill>
              </a:rPr>
              <a:t>conditionalities</a:t>
            </a:r>
            <a:r>
              <a:rPr lang="it-IT" dirty="0">
                <a:solidFill>
                  <a:schemeClr val="bg1"/>
                </a:solidFill>
              </a:rPr>
              <a:t> alla sostenibilità, nell’Energy Release oltre al 2.0 e nell’ on site fisico e virtuali. 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dirty="0">
                <a:solidFill>
                  <a:schemeClr val="bg1"/>
                </a:solidFill>
              </a:rPr>
              <a:t>A</a:t>
            </a:r>
            <a:r>
              <a:rPr lang="it-IT" kern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ttraverso una giornata di incontro tra tutti i protagonisti del mercato dell’energia: i produttori di rinnovabili con i loro progetti, l’industria come loro naturale controparte, i trader nel ruolo di facilitatori dell’unione e le istituzioni del settore elettrico, orientate a promuovere le rinnovabili anche attraverso strumenti innovativi complementare alle aste.</a:t>
            </a:r>
          </a:p>
          <a:p>
            <a:r>
              <a:rPr lang="it-IT" kern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 l’evento verranno analizzate in ogni loro angolo le possibili forme di accordo tra domanda e offerta nel mercato elettrico, anche alla luce dei nuovi strumenti , dando voce a analisti, operatori, consumatori e istituzioni. 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10C5C8A0-62A1-D6A6-1D90-38F632EE4838}"/>
              </a:ext>
            </a:extLst>
          </p:cNvPr>
          <p:cNvGrpSpPr/>
          <p:nvPr/>
        </p:nvGrpSpPr>
        <p:grpSpPr>
          <a:xfrm>
            <a:off x="4188724" y="206405"/>
            <a:ext cx="7400150" cy="838998"/>
            <a:chOff x="4188724" y="206405"/>
            <a:chExt cx="7400150" cy="838998"/>
          </a:xfrm>
        </p:grpSpPr>
        <p:sp>
          <p:nvSpPr>
            <p:cNvPr id="7" name="object 10">
              <a:extLst>
                <a:ext uri="{FF2B5EF4-FFF2-40B4-BE49-F238E27FC236}">
                  <a16:creationId xmlns:a16="http://schemas.microsoft.com/office/drawing/2014/main" id="{09284ED0-C301-B67D-3201-78B5FDB20D3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188724" y="206405"/>
              <a:ext cx="7200000" cy="371897"/>
            </a:xfrm>
            <a:prstGeom prst="rect">
              <a:avLst/>
            </a:prstGeom>
          </p:spPr>
          <p:txBody>
            <a:bodyPr vert="horz" wrap="square" lIns="0" tIns="0" rIns="0" bIns="0" rtlCol="0" anchor="b" anchorCtr="0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algn="r">
                <a:lnSpc>
                  <a:spcPts val="2860"/>
                </a:lnSpc>
                <a:spcBef>
                  <a:spcPts val="0"/>
                </a:spcBef>
              </a:pPr>
              <a:r>
                <a:rPr lang="it-IT" sz="2800" spc="-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INTRODUZIONE</a:t>
              </a:r>
              <a:endParaRPr lang="it-I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AEE8BDF4-A1E0-D372-D170-0125C6635EA7}"/>
                </a:ext>
              </a:extLst>
            </p:cNvPr>
            <p:cNvSpPr/>
            <p:nvPr/>
          </p:nvSpPr>
          <p:spPr>
            <a:xfrm>
              <a:off x="11188575" y="913950"/>
              <a:ext cx="400299" cy="131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953703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81615"/>
            </a:gs>
            <a:gs pos="74000">
              <a:srgbClr val="2C2C2A"/>
            </a:gs>
            <a:gs pos="100000">
              <a:srgbClr val="434342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B4943B-61BE-0BFF-0800-1DD09F73C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F2FEE189-C009-EC66-C0C2-CE41C8D9C9B2}"/>
              </a:ext>
            </a:extLst>
          </p:cNvPr>
          <p:cNvSpPr txBox="1"/>
          <p:nvPr/>
        </p:nvSpPr>
        <p:spPr>
          <a:xfrm>
            <a:off x="5641040" y="1628508"/>
            <a:ext cx="5749349" cy="360098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just"/>
            <a:r>
              <a:rPr lang="it-IT" kern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un contesto in fermento nella transizione energetica, per il “mondo della domanda” gli strumenti per l’acquisto di energia elettrica a lungo termine rimangono un’opzione centrale di risk-management, oltre che di decarbonizzazione.</a:t>
            </a:r>
          </a:p>
          <a:p>
            <a:pPr algn="just"/>
            <a:endParaRPr lang="it-IT" kern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kern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questo contesto, meccanismi regolatori come l’Energy Release e le Green </a:t>
            </a:r>
            <a:r>
              <a:rPr lang="it-IT" kern="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Conditionalities</a:t>
            </a:r>
            <a:r>
              <a:rPr lang="it-IT" kern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stanno aiutando i consumatori finali a prendere coscienza della competitività delle fonti rinnovabili, mentre nuovi strumenti come le garanzie pubbliche - nel rinforzare la “bancabilità” dei PPA - aiuteranno l’incontro tra offerta e domanda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85F40E43-A72B-EB92-8881-5D6E0C667BE1}"/>
              </a:ext>
            </a:extLst>
          </p:cNvPr>
          <p:cNvGrpSpPr/>
          <p:nvPr/>
        </p:nvGrpSpPr>
        <p:grpSpPr>
          <a:xfrm>
            <a:off x="4190389" y="508157"/>
            <a:ext cx="7398485" cy="537246"/>
            <a:chOff x="4190389" y="508157"/>
            <a:chExt cx="7398485" cy="537246"/>
          </a:xfrm>
        </p:grpSpPr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1A85EB04-4AC3-E354-3417-66DA9958734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190389" y="508157"/>
              <a:ext cx="7200000" cy="371897"/>
            </a:xfrm>
            <a:prstGeom prst="rect">
              <a:avLst/>
            </a:prstGeom>
          </p:spPr>
          <p:txBody>
            <a:bodyPr vert="horz" wrap="square" lIns="0" tIns="0" rIns="0" bIns="0" rtlCol="0" anchor="b" anchorCtr="0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algn="r">
                <a:lnSpc>
                  <a:spcPts val="2860"/>
                </a:lnSpc>
                <a:spcBef>
                  <a:spcPts val="0"/>
                </a:spcBef>
              </a:pPr>
              <a:r>
                <a:rPr lang="it-IT" sz="2800" spc="-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SCENARIO</a:t>
              </a:r>
              <a:endParaRPr lang="it-I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CFBE6BF4-AB09-BD79-EA76-371687ED8F42}"/>
                </a:ext>
              </a:extLst>
            </p:cNvPr>
            <p:cNvSpPr/>
            <p:nvPr/>
          </p:nvSpPr>
          <p:spPr>
            <a:xfrm>
              <a:off x="11188575" y="913950"/>
              <a:ext cx="400299" cy="131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184423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81615"/>
            </a:gs>
            <a:gs pos="74000">
              <a:srgbClr val="2C2C2A"/>
            </a:gs>
            <a:gs pos="100000">
              <a:srgbClr val="434342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DA0A0A-D4E1-676E-7396-BBBE3BEF9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po 24">
            <a:extLst>
              <a:ext uri="{FF2B5EF4-FFF2-40B4-BE49-F238E27FC236}">
                <a16:creationId xmlns:a16="http://schemas.microsoft.com/office/drawing/2014/main" id="{74C2A2ED-53FB-1437-F9B9-7928F1AFA3DA}"/>
              </a:ext>
            </a:extLst>
          </p:cNvPr>
          <p:cNvGrpSpPr/>
          <p:nvPr/>
        </p:nvGrpSpPr>
        <p:grpSpPr>
          <a:xfrm>
            <a:off x="6855569" y="1911542"/>
            <a:ext cx="2063538" cy="915993"/>
            <a:chOff x="6855569" y="1911542"/>
            <a:chExt cx="2063538" cy="915993"/>
          </a:xfrm>
        </p:grpSpPr>
        <p:sp>
          <p:nvSpPr>
            <p:cNvPr id="19" name="Figura a mano libera 18">
              <a:extLst>
                <a:ext uri="{FF2B5EF4-FFF2-40B4-BE49-F238E27FC236}">
                  <a16:creationId xmlns:a16="http://schemas.microsoft.com/office/drawing/2014/main" id="{2CD624B1-6165-A9A9-E8B1-54E7CDA58079}"/>
                </a:ext>
              </a:extLst>
            </p:cNvPr>
            <p:cNvSpPr/>
            <p:nvPr/>
          </p:nvSpPr>
          <p:spPr>
            <a:xfrm>
              <a:off x="6855569" y="1916414"/>
              <a:ext cx="1375692" cy="911121"/>
            </a:xfrm>
            <a:custGeom>
              <a:avLst/>
              <a:gdLst>
                <a:gd name="connsiteX0" fmla="*/ 5990324 w 10354823"/>
                <a:gd name="connsiteY0" fmla="*/ 0 h 6858000"/>
                <a:gd name="connsiteX1" fmla="*/ 10354823 w 10354823"/>
                <a:gd name="connsiteY1" fmla="*/ 0 h 6858000"/>
                <a:gd name="connsiteX2" fmla="*/ 4382732 w 10354823"/>
                <a:gd name="connsiteY2" fmla="*/ 6858000 h 6858000"/>
                <a:gd name="connsiteX3" fmla="*/ 0 w 10354823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54823" h="6858000">
                  <a:moveTo>
                    <a:pt x="5990324" y="0"/>
                  </a:moveTo>
                  <a:lnTo>
                    <a:pt x="10354823" y="0"/>
                  </a:lnTo>
                  <a:lnTo>
                    <a:pt x="438273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181615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t-IT" dirty="0"/>
            </a:p>
          </p:txBody>
        </p:sp>
        <p:sp>
          <p:nvSpPr>
            <p:cNvPr id="24" name="Figura a mano libera 23">
              <a:extLst>
                <a:ext uri="{FF2B5EF4-FFF2-40B4-BE49-F238E27FC236}">
                  <a16:creationId xmlns:a16="http://schemas.microsoft.com/office/drawing/2014/main" id="{69CB4718-F247-EE35-2D27-CC81E47E6A73}"/>
                </a:ext>
              </a:extLst>
            </p:cNvPr>
            <p:cNvSpPr/>
            <p:nvPr/>
          </p:nvSpPr>
          <p:spPr>
            <a:xfrm>
              <a:off x="7543415" y="1911542"/>
              <a:ext cx="1375692" cy="911121"/>
            </a:xfrm>
            <a:custGeom>
              <a:avLst/>
              <a:gdLst>
                <a:gd name="connsiteX0" fmla="*/ 5990324 w 10354823"/>
                <a:gd name="connsiteY0" fmla="*/ 0 h 6858000"/>
                <a:gd name="connsiteX1" fmla="*/ 10354823 w 10354823"/>
                <a:gd name="connsiteY1" fmla="*/ 0 h 6858000"/>
                <a:gd name="connsiteX2" fmla="*/ 4382732 w 10354823"/>
                <a:gd name="connsiteY2" fmla="*/ 6858000 h 6858000"/>
                <a:gd name="connsiteX3" fmla="*/ 0 w 10354823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54823" h="6858000">
                  <a:moveTo>
                    <a:pt x="5990324" y="0"/>
                  </a:moveTo>
                  <a:lnTo>
                    <a:pt x="10354823" y="0"/>
                  </a:lnTo>
                  <a:lnTo>
                    <a:pt x="438273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181615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t-IT" dirty="0"/>
            </a:p>
          </p:txBody>
        </p:sp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0FB87D0-77DE-1ED4-DFC5-0EDD65F6C77B}"/>
              </a:ext>
            </a:extLst>
          </p:cNvPr>
          <p:cNvSpPr txBox="1"/>
          <p:nvPr/>
        </p:nvSpPr>
        <p:spPr>
          <a:xfrm>
            <a:off x="248785" y="2054870"/>
            <a:ext cx="11141603" cy="30647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Dalle </a:t>
            </a:r>
            <a:r>
              <a:rPr lang="it-IT" sz="2000" kern="100" dirty="0">
                <a:solidFill>
                  <a:srgbClr val="F294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 </a:t>
            </a:r>
            <a:r>
              <a:rPr lang="it-IT" sz="2000" kern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 </a:t>
            </a:r>
            <a:r>
              <a:rPr lang="it-IT" sz="2000" kern="100" dirty="0">
                <a:solidFill>
                  <a:srgbClr val="F294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13.00 </a:t>
            </a:r>
            <a:r>
              <a:rPr lang="it-IT" sz="20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 darà spazio all'interazione tra le parti in un evento B2B con un'agenda di incontri riservati tra produttori di energia, off </a:t>
            </a:r>
            <a:r>
              <a:rPr lang="it-IT" sz="2000" kern="1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taker</a:t>
            </a:r>
            <a:r>
              <a:rPr lang="it-IT" sz="20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trader e imprese energivore.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000" kern="100" dirty="0">
              <a:solidFill>
                <a:srgbClr val="F2942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kern="100" dirty="0">
                <a:solidFill>
                  <a:srgbClr val="F294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13:15-14:10</a:t>
            </a:r>
            <a:r>
              <a:rPr lang="it-IT" sz="2000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networking lunch</a:t>
            </a:r>
            <a:endParaRPr lang="it-IT" sz="2000" kern="1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kern="100" dirty="0">
                <a:solidFill>
                  <a:srgbClr val="F294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14:30-18:00</a:t>
            </a:r>
            <a:r>
              <a:rPr lang="it-IT" sz="20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conferenza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kern="100" dirty="0">
                <a:solidFill>
                  <a:srgbClr val="F294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19:00</a:t>
            </a:r>
            <a:r>
              <a:rPr lang="it-IT" sz="2000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cena networking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200" i="1" kern="1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1" u="none" strike="noStrike" kern="1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ED9CE28A-27C6-C37F-79D0-24983B828CD9}"/>
              </a:ext>
            </a:extLst>
          </p:cNvPr>
          <p:cNvGrpSpPr/>
          <p:nvPr/>
        </p:nvGrpSpPr>
        <p:grpSpPr>
          <a:xfrm>
            <a:off x="9525336" y="4351829"/>
            <a:ext cx="2063538" cy="915993"/>
            <a:chOff x="6855569" y="1911542"/>
            <a:chExt cx="2063538" cy="915993"/>
          </a:xfrm>
        </p:grpSpPr>
        <p:sp>
          <p:nvSpPr>
            <p:cNvPr id="27" name="Figura a mano libera 26">
              <a:extLst>
                <a:ext uri="{FF2B5EF4-FFF2-40B4-BE49-F238E27FC236}">
                  <a16:creationId xmlns:a16="http://schemas.microsoft.com/office/drawing/2014/main" id="{E88D3825-DEEA-22A5-4641-83CF9D2E1A57}"/>
                </a:ext>
              </a:extLst>
            </p:cNvPr>
            <p:cNvSpPr/>
            <p:nvPr/>
          </p:nvSpPr>
          <p:spPr>
            <a:xfrm>
              <a:off x="6855569" y="1916414"/>
              <a:ext cx="1375692" cy="911121"/>
            </a:xfrm>
            <a:custGeom>
              <a:avLst/>
              <a:gdLst>
                <a:gd name="connsiteX0" fmla="*/ 5990324 w 10354823"/>
                <a:gd name="connsiteY0" fmla="*/ 0 h 6858000"/>
                <a:gd name="connsiteX1" fmla="*/ 10354823 w 10354823"/>
                <a:gd name="connsiteY1" fmla="*/ 0 h 6858000"/>
                <a:gd name="connsiteX2" fmla="*/ 4382732 w 10354823"/>
                <a:gd name="connsiteY2" fmla="*/ 6858000 h 6858000"/>
                <a:gd name="connsiteX3" fmla="*/ 0 w 10354823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54823" h="6858000">
                  <a:moveTo>
                    <a:pt x="5990324" y="0"/>
                  </a:moveTo>
                  <a:lnTo>
                    <a:pt x="10354823" y="0"/>
                  </a:lnTo>
                  <a:lnTo>
                    <a:pt x="438273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181615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t-IT"/>
            </a:p>
          </p:txBody>
        </p:sp>
        <p:sp>
          <p:nvSpPr>
            <p:cNvPr id="28" name="Figura a mano libera 27">
              <a:extLst>
                <a:ext uri="{FF2B5EF4-FFF2-40B4-BE49-F238E27FC236}">
                  <a16:creationId xmlns:a16="http://schemas.microsoft.com/office/drawing/2014/main" id="{50F587A5-ABC1-0846-5967-72F8A01F7D12}"/>
                </a:ext>
              </a:extLst>
            </p:cNvPr>
            <p:cNvSpPr/>
            <p:nvPr/>
          </p:nvSpPr>
          <p:spPr>
            <a:xfrm>
              <a:off x="7543415" y="1911542"/>
              <a:ext cx="1375692" cy="911121"/>
            </a:xfrm>
            <a:custGeom>
              <a:avLst/>
              <a:gdLst>
                <a:gd name="connsiteX0" fmla="*/ 5990324 w 10354823"/>
                <a:gd name="connsiteY0" fmla="*/ 0 h 6858000"/>
                <a:gd name="connsiteX1" fmla="*/ 10354823 w 10354823"/>
                <a:gd name="connsiteY1" fmla="*/ 0 h 6858000"/>
                <a:gd name="connsiteX2" fmla="*/ 4382732 w 10354823"/>
                <a:gd name="connsiteY2" fmla="*/ 6858000 h 6858000"/>
                <a:gd name="connsiteX3" fmla="*/ 0 w 10354823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54823" h="6858000">
                  <a:moveTo>
                    <a:pt x="5990324" y="0"/>
                  </a:moveTo>
                  <a:lnTo>
                    <a:pt x="10354823" y="0"/>
                  </a:lnTo>
                  <a:lnTo>
                    <a:pt x="438273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181615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t-IT"/>
            </a:p>
          </p:txBody>
        </p:sp>
      </p:grpSp>
      <p:grpSp>
        <p:nvGrpSpPr>
          <p:cNvPr id="34" name="Gruppo 33">
            <a:extLst>
              <a:ext uri="{FF2B5EF4-FFF2-40B4-BE49-F238E27FC236}">
                <a16:creationId xmlns:a16="http://schemas.microsoft.com/office/drawing/2014/main" id="{5C6FA8AC-8C23-693F-9FF2-F5B4BA31C97A}"/>
              </a:ext>
            </a:extLst>
          </p:cNvPr>
          <p:cNvGrpSpPr/>
          <p:nvPr/>
        </p:nvGrpSpPr>
        <p:grpSpPr>
          <a:xfrm>
            <a:off x="4190389" y="495075"/>
            <a:ext cx="7398485" cy="909142"/>
            <a:chOff x="4190389" y="136261"/>
            <a:chExt cx="7398485" cy="909142"/>
          </a:xfrm>
        </p:grpSpPr>
        <p:sp>
          <p:nvSpPr>
            <p:cNvPr id="35" name="object 10">
              <a:extLst>
                <a:ext uri="{FF2B5EF4-FFF2-40B4-BE49-F238E27FC236}">
                  <a16:creationId xmlns:a16="http://schemas.microsoft.com/office/drawing/2014/main" id="{0CEA87AF-5602-5885-6EDF-7D51ECC4D05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190389" y="136261"/>
              <a:ext cx="7200000" cy="743793"/>
            </a:xfrm>
            <a:prstGeom prst="rect">
              <a:avLst/>
            </a:prstGeom>
          </p:spPr>
          <p:txBody>
            <a:bodyPr vert="horz" wrap="square" lIns="0" tIns="0" rIns="0" bIns="0" rtlCol="0" anchor="b" anchorCtr="0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algn="r">
                <a:lnSpc>
                  <a:spcPts val="2860"/>
                </a:lnSpc>
                <a:spcBef>
                  <a:spcPts val="0"/>
                </a:spcBef>
              </a:pPr>
              <a:r>
                <a:rPr lang="it-IT" sz="2800" spc="-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</a:t>
              </a:r>
            </a:p>
            <a:p>
              <a:pPr marL="0" algn="r">
                <a:lnSpc>
                  <a:spcPts val="2860"/>
                </a:lnSpc>
                <a:spcBef>
                  <a:spcPts val="0"/>
                </a:spcBef>
              </a:pPr>
              <a:r>
                <a:rPr lang="it-IT" sz="2800" spc="-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CHOICE</a:t>
              </a:r>
              <a:endParaRPr lang="it-I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ttangolo 35">
              <a:extLst>
                <a:ext uri="{FF2B5EF4-FFF2-40B4-BE49-F238E27FC236}">
                  <a16:creationId xmlns:a16="http://schemas.microsoft.com/office/drawing/2014/main" id="{8CCA8D26-B7AC-A9AE-6A48-022045EBB51A}"/>
                </a:ext>
              </a:extLst>
            </p:cNvPr>
            <p:cNvSpPr/>
            <p:nvPr/>
          </p:nvSpPr>
          <p:spPr>
            <a:xfrm>
              <a:off x="11188575" y="913950"/>
              <a:ext cx="400299" cy="131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915EEC6F-6C2D-D275-EBE8-389F5B4A0355}"/>
              </a:ext>
            </a:extLst>
          </p:cNvPr>
          <p:cNvSpPr txBox="1"/>
          <p:nvPr/>
        </p:nvSpPr>
        <p:spPr>
          <a:xfrm>
            <a:off x="7543415" y="1911542"/>
            <a:ext cx="3846974" cy="335140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endParaRPr lang="it-IT" sz="2400" b="1" kern="1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689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81615"/>
            </a:gs>
            <a:gs pos="74000">
              <a:srgbClr val="2C2C2A"/>
            </a:gs>
            <a:gs pos="100000">
              <a:srgbClr val="434342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61CDF0-9C33-6942-EAF2-10EA09A96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po 24">
            <a:extLst>
              <a:ext uri="{FF2B5EF4-FFF2-40B4-BE49-F238E27FC236}">
                <a16:creationId xmlns:a16="http://schemas.microsoft.com/office/drawing/2014/main" id="{23338DE8-5A8E-6578-6DD3-86A7E9DBA57C}"/>
              </a:ext>
            </a:extLst>
          </p:cNvPr>
          <p:cNvGrpSpPr/>
          <p:nvPr/>
        </p:nvGrpSpPr>
        <p:grpSpPr>
          <a:xfrm>
            <a:off x="6855569" y="1911542"/>
            <a:ext cx="2063538" cy="915993"/>
            <a:chOff x="6855569" y="1911542"/>
            <a:chExt cx="2063538" cy="915993"/>
          </a:xfrm>
        </p:grpSpPr>
        <p:sp>
          <p:nvSpPr>
            <p:cNvPr id="19" name="Figura a mano libera 18">
              <a:extLst>
                <a:ext uri="{FF2B5EF4-FFF2-40B4-BE49-F238E27FC236}">
                  <a16:creationId xmlns:a16="http://schemas.microsoft.com/office/drawing/2014/main" id="{5BE0469C-21C1-CA0F-3D3E-CCD47EDF1813}"/>
                </a:ext>
              </a:extLst>
            </p:cNvPr>
            <p:cNvSpPr/>
            <p:nvPr/>
          </p:nvSpPr>
          <p:spPr>
            <a:xfrm>
              <a:off x="6855569" y="1916414"/>
              <a:ext cx="1375692" cy="911121"/>
            </a:xfrm>
            <a:custGeom>
              <a:avLst/>
              <a:gdLst>
                <a:gd name="connsiteX0" fmla="*/ 5990324 w 10354823"/>
                <a:gd name="connsiteY0" fmla="*/ 0 h 6858000"/>
                <a:gd name="connsiteX1" fmla="*/ 10354823 w 10354823"/>
                <a:gd name="connsiteY1" fmla="*/ 0 h 6858000"/>
                <a:gd name="connsiteX2" fmla="*/ 4382732 w 10354823"/>
                <a:gd name="connsiteY2" fmla="*/ 6858000 h 6858000"/>
                <a:gd name="connsiteX3" fmla="*/ 0 w 10354823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54823" h="6858000">
                  <a:moveTo>
                    <a:pt x="5990324" y="0"/>
                  </a:moveTo>
                  <a:lnTo>
                    <a:pt x="10354823" y="0"/>
                  </a:lnTo>
                  <a:lnTo>
                    <a:pt x="438273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181615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t-IT" dirty="0"/>
            </a:p>
          </p:txBody>
        </p:sp>
        <p:sp>
          <p:nvSpPr>
            <p:cNvPr id="24" name="Figura a mano libera 23">
              <a:extLst>
                <a:ext uri="{FF2B5EF4-FFF2-40B4-BE49-F238E27FC236}">
                  <a16:creationId xmlns:a16="http://schemas.microsoft.com/office/drawing/2014/main" id="{E5BC67A3-50E4-7F6D-F07B-35DECE7F0AAA}"/>
                </a:ext>
              </a:extLst>
            </p:cNvPr>
            <p:cNvSpPr/>
            <p:nvPr/>
          </p:nvSpPr>
          <p:spPr>
            <a:xfrm>
              <a:off x="7543415" y="1911542"/>
              <a:ext cx="1375692" cy="911121"/>
            </a:xfrm>
            <a:custGeom>
              <a:avLst/>
              <a:gdLst>
                <a:gd name="connsiteX0" fmla="*/ 5990324 w 10354823"/>
                <a:gd name="connsiteY0" fmla="*/ 0 h 6858000"/>
                <a:gd name="connsiteX1" fmla="*/ 10354823 w 10354823"/>
                <a:gd name="connsiteY1" fmla="*/ 0 h 6858000"/>
                <a:gd name="connsiteX2" fmla="*/ 4382732 w 10354823"/>
                <a:gd name="connsiteY2" fmla="*/ 6858000 h 6858000"/>
                <a:gd name="connsiteX3" fmla="*/ 0 w 10354823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54823" h="6858000">
                  <a:moveTo>
                    <a:pt x="5990324" y="0"/>
                  </a:moveTo>
                  <a:lnTo>
                    <a:pt x="10354823" y="0"/>
                  </a:lnTo>
                  <a:lnTo>
                    <a:pt x="438273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181615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t-IT" dirty="0"/>
            </a:p>
          </p:txBody>
        </p:sp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D1E66E7-BD90-CACA-E664-325333B76420}"/>
              </a:ext>
            </a:extLst>
          </p:cNvPr>
          <p:cNvSpPr txBox="1"/>
          <p:nvPr/>
        </p:nvSpPr>
        <p:spPr>
          <a:xfrm>
            <a:off x="248786" y="3299313"/>
            <a:ext cx="5542414" cy="5758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200" i="1" kern="1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1" u="none" strike="noStrike" kern="1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4B3AE8E4-C29D-2E8E-2219-6DB4BC8F5A7D}"/>
              </a:ext>
            </a:extLst>
          </p:cNvPr>
          <p:cNvGrpSpPr/>
          <p:nvPr/>
        </p:nvGrpSpPr>
        <p:grpSpPr>
          <a:xfrm>
            <a:off x="9525336" y="4351829"/>
            <a:ext cx="2063538" cy="915993"/>
            <a:chOff x="6855569" y="1911542"/>
            <a:chExt cx="2063538" cy="915993"/>
          </a:xfrm>
        </p:grpSpPr>
        <p:sp>
          <p:nvSpPr>
            <p:cNvPr id="27" name="Figura a mano libera 26">
              <a:extLst>
                <a:ext uri="{FF2B5EF4-FFF2-40B4-BE49-F238E27FC236}">
                  <a16:creationId xmlns:a16="http://schemas.microsoft.com/office/drawing/2014/main" id="{7DB715D3-47FB-0846-5E4B-9C84C9AD3856}"/>
                </a:ext>
              </a:extLst>
            </p:cNvPr>
            <p:cNvSpPr/>
            <p:nvPr/>
          </p:nvSpPr>
          <p:spPr>
            <a:xfrm>
              <a:off x="6855569" y="1916414"/>
              <a:ext cx="1375692" cy="911121"/>
            </a:xfrm>
            <a:custGeom>
              <a:avLst/>
              <a:gdLst>
                <a:gd name="connsiteX0" fmla="*/ 5990324 w 10354823"/>
                <a:gd name="connsiteY0" fmla="*/ 0 h 6858000"/>
                <a:gd name="connsiteX1" fmla="*/ 10354823 w 10354823"/>
                <a:gd name="connsiteY1" fmla="*/ 0 h 6858000"/>
                <a:gd name="connsiteX2" fmla="*/ 4382732 w 10354823"/>
                <a:gd name="connsiteY2" fmla="*/ 6858000 h 6858000"/>
                <a:gd name="connsiteX3" fmla="*/ 0 w 10354823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54823" h="6858000">
                  <a:moveTo>
                    <a:pt x="5990324" y="0"/>
                  </a:moveTo>
                  <a:lnTo>
                    <a:pt x="10354823" y="0"/>
                  </a:lnTo>
                  <a:lnTo>
                    <a:pt x="438273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181615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t-IT"/>
            </a:p>
          </p:txBody>
        </p:sp>
        <p:sp>
          <p:nvSpPr>
            <p:cNvPr id="28" name="Figura a mano libera 27">
              <a:extLst>
                <a:ext uri="{FF2B5EF4-FFF2-40B4-BE49-F238E27FC236}">
                  <a16:creationId xmlns:a16="http://schemas.microsoft.com/office/drawing/2014/main" id="{860D2B34-44ED-8374-EC39-8ED843D3A399}"/>
                </a:ext>
              </a:extLst>
            </p:cNvPr>
            <p:cNvSpPr/>
            <p:nvPr/>
          </p:nvSpPr>
          <p:spPr>
            <a:xfrm>
              <a:off x="7543415" y="1911542"/>
              <a:ext cx="1375692" cy="911121"/>
            </a:xfrm>
            <a:custGeom>
              <a:avLst/>
              <a:gdLst>
                <a:gd name="connsiteX0" fmla="*/ 5990324 w 10354823"/>
                <a:gd name="connsiteY0" fmla="*/ 0 h 6858000"/>
                <a:gd name="connsiteX1" fmla="*/ 10354823 w 10354823"/>
                <a:gd name="connsiteY1" fmla="*/ 0 h 6858000"/>
                <a:gd name="connsiteX2" fmla="*/ 4382732 w 10354823"/>
                <a:gd name="connsiteY2" fmla="*/ 6858000 h 6858000"/>
                <a:gd name="connsiteX3" fmla="*/ 0 w 10354823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54823" h="6858000">
                  <a:moveTo>
                    <a:pt x="5990324" y="0"/>
                  </a:moveTo>
                  <a:lnTo>
                    <a:pt x="10354823" y="0"/>
                  </a:lnTo>
                  <a:lnTo>
                    <a:pt x="438273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181615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t-IT"/>
            </a:p>
          </p:txBody>
        </p:sp>
      </p:grpSp>
      <p:grpSp>
        <p:nvGrpSpPr>
          <p:cNvPr id="34" name="Gruppo 33">
            <a:extLst>
              <a:ext uri="{FF2B5EF4-FFF2-40B4-BE49-F238E27FC236}">
                <a16:creationId xmlns:a16="http://schemas.microsoft.com/office/drawing/2014/main" id="{0F803757-4C7D-1E6E-85AF-0885A7D56ED2}"/>
              </a:ext>
            </a:extLst>
          </p:cNvPr>
          <p:cNvGrpSpPr/>
          <p:nvPr/>
        </p:nvGrpSpPr>
        <p:grpSpPr>
          <a:xfrm>
            <a:off x="4190389" y="495075"/>
            <a:ext cx="7398485" cy="909142"/>
            <a:chOff x="4190389" y="136261"/>
            <a:chExt cx="7398485" cy="909142"/>
          </a:xfrm>
        </p:grpSpPr>
        <p:sp>
          <p:nvSpPr>
            <p:cNvPr id="35" name="object 10">
              <a:extLst>
                <a:ext uri="{FF2B5EF4-FFF2-40B4-BE49-F238E27FC236}">
                  <a16:creationId xmlns:a16="http://schemas.microsoft.com/office/drawing/2014/main" id="{86C54BA2-1792-0A38-55DE-E2BE639FE45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190389" y="136261"/>
              <a:ext cx="7200000" cy="743793"/>
            </a:xfrm>
            <a:prstGeom prst="rect">
              <a:avLst/>
            </a:prstGeom>
          </p:spPr>
          <p:txBody>
            <a:bodyPr vert="horz" wrap="square" lIns="0" tIns="0" rIns="0" bIns="0" rtlCol="0" anchor="b" anchorCtr="0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algn="r">
                <a:lnSpc>
                  <a:spcPts val="2860"/>
                </a:lnSpc>
                <a:spcBef>
                  <a:spcPts val="0"/>
                </a:spcBef>
              </a:pPr>
              <a:r>
                <a:rPr lang="it-IT" sz="2800" spc="-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</a:t>
              </a:r>
            </a:p>
            <a:p>
              <a:pPr marL="0" algn="r">
                <a:lnSpc>
                  <a:spcPts val="2860"/>
                </a:lnSpc>
                <a:spcBef>
                  <a:spcPts val="0"/>
                </a:spcBef>
              </a:pPr>
              <a:r>
                <a:rPr lang="it-IT" sz="2800" spc="-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CHOICE</a:t>
              </a:r>
              <a:endParaRPr lang="it-I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ttangolo 35">
              <a:extLst>
                <a:ext uri="{FF2B5EF4-FFF2-40B4-BE49-F238E27FC236}">
                  <a16:creationId xmlns:a16="http://schemas.microsoft.com/office/drawing/2014/main" id="{3BA6C17B-D5D0-102A-193A-F3C0FBAA5497}"/>
                </a:ext>
              </a:extLst>
            </p:cNvPr>
            <p:cNvSpPr/>
            <p:nvPr/>
          </p:nvSpPr>
          <p:spPr>
            <a:xfrm>
              <a:off x="11188575" y="913950"/>
              <a:ext cx="400299" cy="131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85D48537-CF2D-597B-5E4D-082DC26F6890}"/>
              </a:ext>
            </a:extLst>
          </p:cNvPr>
          <p:cNvSpPr txBox="1"/>
          <p:nvPr/>
        </p:nvSpPr>
        <p:spPr>
          <a:xfrm>
            <a:off x="987552" y="1590178"/>
            <a:ext cx="10556754" cy="411567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it-IT">
                <a:solidFill>
                  <a:srgbClr val="F5F5F5"/>
                </a:solidFill>
              </a:rPr>
              <a:t>11.30 – 13.00</a:t>
            </a:r>
            <a:r>
              <a:rPr lang="it-IT" b="1">
                <a:solidFill>
                  <a:srgbClr val="F5F5F5"/>
                </a:solidFill>
              </a:rPr>
              <a:t>: Sessione formativa rivolta alle Corporate</a:t>
            </a:r>
          </a:p>
          <a:p>
            <a:endParaRPr lang="it-IT">
              <a:solidFill>
                <a:srgbClr val="F5F5F5"/>
              </a:solidFill>
            </a:endParaRPr>
          </a:p>
          <a:p>
            <a:pPr lvl="0"/>
            <a:r>
              <a:rPr lang="it-IT">
                <a:solidFill>
                  <a:srgbClr val="F5F5F5"/>
                </a:solidFill>
              </a:rPr>
              <a:t>Conoscenza degli strumenti di approvvigionamento da fonti rinnovabili: PPA off-site, Long </a:t>
            </a:r>
            <a:r>
              <a:rPr lang="it-IT" err="1">
                <a:solidFill>
                  <a:srgbClr val="F5F5F5"/>
                </a:solidFill>
              </a:rPr>
              <a:t>term</a:t>
            </a:r>
            <a:r>
              <a:rPr lang="it-IT">
                <a:solidFill>
                  <a:srgbClr val="F5F5F5"/>
                </a:solidFill>
              </a:rPr>
              <a:t> supply Agreement, </a:t>
            </a:r>
            <a:r>
              <a:rPr lang="it-IT" err="1">
                <a:solidFill>
                  <a:srgbClr val="F5F5F5"/>
                </a:solidFill>
              </a:rPr>
              <a:t>onsite</a:t>
            </a:r>
            <a:r>
              <a:rPr lang="it-IT">
                <a:solidFill>
                  <a:srgbClr val="F5F5F5"/>
                </a:solidFill>
              </a:rPr>
              <a:t> fisico e a distanza</a:t>
            </a:r>
            <a:endParaRPr lang="it-IT">
              <a:solidFill>
                <a:srgbClr val="F5F5F5"/>
              </a:solidFill>
              <a:cs typeface="Arial"/>
            </a:endParaRPr>
          </a:p>
          <a:p>
            <a:pPr lvl="0"/>
            <a:r>
              <a:rPr lang="it-IT">
                <a:solidFill>
                  <a:srgbClr val="F5F5F5"/>
                </a:solidFill>
              </a:rPr>
              <a:t>Prezzi e valori di riferimento, scenari di mercato</a:t>
            </a:r>
          </a:p>
          <a:p>
            <a:pPr lvl="0"/>
            <a:r>
              <a:rPr lang="it-IT">
                <a:solidFill>
                  <a:srgbClr val="F5F5F5"/>
                </a:solidFill>
              </a:rPr>
              <a:t>Valutazione dei rischi e modalità di gestione </a:t>
            </a:r>
          </a:p>
          <a:p>
            <a:pPr lvl="0"/>
            <a:r>
              <a:rPr lang="it-IT">
                <a:solidFill>
                  <a:srgbClr val="F5F5F5"/>
                </a:solidFill>
              </a:rPr>
              <a:t>Le opzioni per gestire i processi di approvvigionamento</a:t>
            </a:r>
          </a:p>
          <a:p>
            <a:pPr lvl="0"/>
            <a:r>
              <a:rPr lang="it-IT">
                <a:solidFill>
                  <a:srgbClr val="F5F5F5"/>
                </a:solidFill>
              </a:rPr>
              <a:t>Strumenti regolatori ​a supporto dei consumatori (Energy Release 2.0, garanzia PPA, e altri)</a:t>
            </a:r>
          </a:p>
          <a:p>
            <a:pPr lvl="0"/>
            <a:r>
              <a:rPr lang="it-IT">
                <a:solidFill>
                  <a:srgbClr val="F5F5F5"/>
                </a:solidFill>
              </a:rPr>
              <a:t>Aspetti legati alla bancabilità e finanziari </a:t>
            </a:r>
          </a:p>
          <a:p>
            <a:endParaRPr lang="it-IT">
              <a:solidFill>
                <a:srgbClr val="F5F5F5"/>
              </a:solidFill>
            </a:endParaRPr>
          </a:p>
          <a:p>
            <a:pPr lvl="0"/>
            <a:r>
              <a:rPr lang="it-IT">
                <a:solidFill>
                  <a:srgbClr val="F5F5F5"/>
                </a:solidFill>
              </a:rPr>
              <a:t>La sessione si rivolte a: </a:t>
            </a:r>
            <a:br>
              <a:rPr lang="it-IT"/>
            </a:br>
            <a:r>
              <a:rPr lang="it-IT">
                <a:solidFill>
                  <a:srgbClr val="F5F5F5"/>
                </a:solidFill>
              </a:rPr>
              <a:t>- Energy Manager </a:t>
            </a:r>
            <a:br>
              <a:rPr lang="it-IT"/>
            </a:br>
            <a:r>
              <a:rPr lang="it-IT">
                <a:solidFill>
                  <a:srgbClr val="F5F5F5"/>
                </a:solidFill>
              </a:rPr>
              <a:t>- CFO </a:t>
            </a:r>
            <a:br>
              <a:rPr lang="it-IT"/>
            </a:br>
            <a:r>
              <a:rPr lang="it-IT">
                <a:solidFill>
                  <a:srgbClr val="F5F5F5"/>
                </a:solidFill>
              </a:rPr>
              <a:t>- Responsabili Ufficio Acquisti</a:t>
            </a:r>
            <a:br>
              <a:rPr lang="it-IT"/>
            </a:br>
            <a:r>
              <a:rPr lang="it-IT">
                <a:solidFill>
                  <a:srgbClr val="F5F5F5"/>
                </a:solidFill>
              </a:rPr>
              <a:t>- </a:t>
            </a:r>
            <a:r>
              <a:rPr lang="it-IT" err="1">
                <a:solidFill>
                  <a:srgbClr val="F5F5F5"/>
                </a:solidFill>
              </a:rPr>
              <a:t>Sustainability</a:t>
            </a:r>
            <a:r>
              <a:rPr lang="it-IT">
                <a:solidFill>
                  <a:srgbClr val="F5F5F5"/>
                </a:solidFill>
              </a:rPr>
              <a:t> Manager</a:t>
            </a:r>
            <a:endParaRPr lang="it-IT">
              <a:solidFill>
                <a:srgbClr val="F5F5F5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2002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po 33">
            <a:extLst>
              <a:ext uri="{FF2B5EF4-FFF2-40B4-BE49-F238E27FC236}">
                <a16:creationId xmlns:a16="http://schemas.microsoft.com/office/drawing/2014/main" id="{CF78538A-0F09-6725-A92A-DEF998C888E6}"/>
              </a:ext>
            </a:extLst>
          </p:cNvPr>
          <p:cNvGrpSpPr/>
          <p:nvPr/>
        </p:nvGrpSpPr>
        <p:grpSpPr>
          <a:xfrm>
            <a:off x="4190389" y="495075"/>
            <a:ext cx="7398485" cy="909142"/>
            <a:chOff x="4190389" y="136261"/>
            <a:chExt cx="7398485" cy="909142"/>
          </a:xfrm>
        </p:grpSpPr>
        <p:sp>
          <p:nvSpPr>
            <p:cNvPr id="35" name="object 10">
              <a:extLst>
                <a:ext uri="{FF2B5EF4-FFF2-40B4-BE49-F238E27FC236}">
                  <a16:creationId xmlns:a16="http://schemas.microsoft.com/office/drawing/2014/main" id="{8F3CF815-B20C-9B65-00E1-E5FE4F97ECB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190389" y="136261"/>
              <a:ext cx="7200000" cy="743793"/>
            </a:xfrm>
            <a:prstGeom prst="rect">
              <a:avLst/>
            </a:prstGeom>
          </p:spPr>
          <p:txBody>
            <a:bodyPr vert="horz" wrap="square" lIns="0" tIns="0" rIns="0" bIns="0" rtlCol="0" anchor="b" anchorCtr="0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algn="r">
                <a:lnSpc>
                  <a:spcPts val="2860"/>
                </a:lnSpc>
                <a:spcBef>
                  <a:spcPts val="0"/>
                </a:spcBef>
              </a:pPr>
              <a:r>
                <a:rPr lang="it-IT" sz="2800" spc="-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PROGRAMMA </a:t>
              </a:r>
            </a:p>
            <a:p>
              <a:pPr marL="0" algn="r">
                <a:lnSpc>
                  <a:spcPts val="2860"/>
                </a:lnSpc>
                <a:spcBef>
                  <a:spcPts val="0"/>
                </a:spcBef>
              </a:pPr>
              <a:r>
                <a:rPr lang="it-IT" sz="2800" spc="-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CONVEGNO</a:t>
              </a:r>
            </a:p>
          </p:txBody>
        </p:sp>
        <p:sp>
          <p:nvSpPr>
            <p:cNvPr id="36" name="Rettangolo 35">
              <a:extLst>
                <a:ext uri="{FF2B5EF4-FFF2-40B4-BE49-F238E27FC236}">
                  <a16:creationId xmlns:a16="http://schemas.microsoft.com/office/drawing/2014/main" id="{3C3DD72B-BAD2-DB63-78D6-3A3CF2704D69}"/>
                </a:ext>
              </a:extLst>
            </p:cNvPr>
            <p:cNvSpPr/>
            <p:nvPr/>
          </p:nvSpPr>
          <p:spPr>
            <a:xfrm>
              <a:off x="11188575" y="913950"/>
              <a:ext cx="400299" cy="131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6AF1F56-4792-3236-7EAC-43AE4E660987}"/>
              </a:ext>
            </a:extLst>
          </p:cNvPr>
          <p:cNvSpPr txBox="1"/>
          <p:nvPr/>
        </p:nvSpPr>
        <p:spPr>
          <a:xfrm>
            <a:off x="1571752" y="2529576"/>
            <a:ext cx="942848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it-IT" b="1" dirty="0">
                <a:solidFill>
                  <a:srgbClr val="D2D2D2"/>
                </a:solidFill>
              </a:rPr>
              <a:t>PPA – Verso una piattaforma di mercato</a:t>
            </a:r>
          </a:p>
          <a:p>
            <a:pPr marL="285750" lvl="0" indent="-285750">
              <a:buFontTx/>
              <a:buChar char="-"/>
            </a:pPr>
            <a:endParaRPr lang="it-IT" b="1" dirty="0">
              <a:solidFill>
                <a:srgbClr val="D2D2D2"/>
              </a:solidFill>
            </a:endParaRPr>
          </a:p>
          <a:p>
            <a:pPr marL="285750" lvl="0" indent="-285750">
              <a:buFontTx/>
              <a:buChar char="-"/>
            </a:pPr>
            <a:r>
              <a:rPr lang="it-IT" b="1" dirty="0">
                <a:solidFill>
                  <a:srgbClr val="D2D2D2"/>
                </a:solidFill>
              </a:rPr>
              <a:t>Green </a:t>
            </a:r>
            <a:r>
              <a:rPr lang="it-IT" b="1" dirty="0" err="1">
                <a:solidFill>
                  <a:srgbClr val="D2D2D2"/>
                </a:solidFill>
              </a:rPr>
              <a:t>conditionalities</a:t>
            </a:r>
            <a:r>
              <a:rPr lang="it-IT" b="1" dirty="0">
                <a:solidFill>
                  <a:srgbClr val="D2D2D2"/>
                </a:solidFill>
              </a:rPr>
              <a:t> e strategia della sostenibilità </a:t>
            </a:r>
          </a:p>
          <a:p>
            <a:pPr marL="285750" lvl="0" indent="-285750">
              <a:buFontTx/>
              <a:buChar char="-"/>
            </a:pPr>
            <a:endParaRPr lang="it-IT" b="1" dirty="0">
              <a:solidFill>
                <a:srgbClr val="D2D2D2"/>
              </a:solidFill>
            </a:endParaRPr>
          </a:p>
          <a:p>
            <a:pPr marL="285750" lvl="0" indent="-285750">
              <a:buFontTx/>
              <a:buChar char="-"/>
            </a:pPr>
            <a:r>
              <a:rPr lang="it-IT" b="1" dirty="0">
                <a:solidFill>
                  <a:srgbClr val="D2D2D2"/>
                </a:solidFill>
              </a:rPr>
              <a:t>Approvvigionamento da fonti rinnovabili </a:t>
            </a:r>
          </a:p>
          <a:p>
            <a:pPr marL="285750" lvl="0" indent="-285750">
              <a:buFontTx/>
              <a:buChar char="-"/>
            </a:pPr>
            <a:endParaRPr lang="it-IT" b="1" dirty="0">
              <a:solidFill>
                <a:srgbClr val="D2D2D2"/>
              </a:solidFill>
            </a:endParaRPr>
          </a:p>
          <a:p>
            <a:pPr marL="285750" lvl="0" indent="-285750">
              <a:buFontTx/>
              <a:buChar char="-"/>
            </a:pPr>
            <a:r>
              <a:rPr lang="it-IT" b="1" dirty="0">
                <a:solidFill>
                  <a:srgbClr val="D2D2D2"/>
                </a:solidFill>
              </a:rPr>
              <a:t>On site fisico e virtuale</a:t>
            </a:r>
          </a:p>
          <a:p>
            <a:pPr marL="285750" lvl="0" indent="-285750">
              <a:buFontTx/>
              <a:buChar char="-"/>
            </a:pPr>
            <a:endParaRPr lang="it-IT" dirty="0">
              <a:solidFill>
                <a:srgbClr val="D2D2D2"/>
              </a:solidFill>
            </a:endParaRPr>
          </a:p>
          <a:p>
            <a:endParaRPr lang="it-IT" dirty="0">
              <a:solidFill>
                <a:srgbClr val="F5F5F5"/>
              </a:solidFill>
            </a:endParaRPr>
          </a:p>
          <a:p>
            <a:endParaRPr lang="it-IT" dirty="0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932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81615"/>
            </a:gs>
            <a:gs pos="74000">
              <a:srgbClr val="2C2C2A"/>
            </a:gs>
            <a:gs pos="100000">
              <a:srgbClr val="434342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946DFA-A3F4-5296-1CAA-027BB4087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5550CF7C-DB4C-6F8C-023D-BA8606E04D81}"/>
              </a:ext>
            </a:extLst>
          </p:cNvPr>
          <p:cNvSpPr txBox="1"/>
          <p:nvPr/>
        </p:nvSpPr>
        <p:spPr>
          <a:xfrm>
            <a:off x="334459" y="1809000"/>
            <a:ext cx="2880000" cy="3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spcAft>
                <a:spcPts val="800"/>
              </a:spcAft>
            </a:pPr>
            <a:r>
              <a:rPr lang="it-IT" b="1" kern="100" dirty="0">
                <a:solidFill>
                  <a:srgbClr val="F294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PRODUTTORI DI </a:t>
            </a:r>
            <a:br>
              <a:rPr lang="it-IT" b="1" kern="100" dirty="0">
                <a:solidFill>
                  <a:srgbClr val="F294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it-IT" b="1" kern="100" dirty="0">
                <a:solidFill>
                  <a:srgbClr val="F294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ENERGIE RINNOVABILI</a:t>
            </a:r>
          </a:p>
          <a:p>
            <a:pPr marL="342900" lvl="0" indent="-342900">
              <a:spcAft>
                <a:spcPts val="80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it-IT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Stipulare contratti di energia con l’industria energivora</a:t>
            </a:r>
          </a:p>
          <a:p>
            <a:pPr marL="342900" lvl="0" indent="-342900">
              <a:spcAft>
                <a:spcPts val="80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it-IT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Opportunità di networking</a:t>
            </a:r>
          </a:p>
          <a:p>
            <a:pPr marL="342900" lvl="0" indent="-342900">
              <a:spcAft>
                <a:spcPts val="80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it-IT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Sviluppare nuove opportunità di business e lead generation </a:t>
            </a:r>
          </a:p>
          <a:p>
            <a:pPr marL="342900" lvl="0" indent="-342900">
              <a:spcAft>
                <a:spcPts val="80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it-IT" kern="1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onsite</a:t>
            </a:r>
            <a:r>
              <a:rPr lang="it-IT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lang="it-IT" kern="1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offsite</a:t>
            </a:r>
            <a:endParaRPr lang="it-IT" kern="1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DD00155-2131-2B18-DA6D-391551BB65AA}"/>
              </a:ext>
            </a:extLst>
          </p:cNvPr>
          <p:cNvSpPr txBox="1"/>
          <p:nvPr/>
        </p:nvSpPr>
        <p:spPr>
          <a:xfrm>
            <a:off x="3701591" y="1809000"/>
            <a:ext cx="3960000" cy="3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spcAft>
                <a:spcPts val="800"/>
              </a:spcAft>
            </a:pPr>
            <a:r>
              <a:rPr lang="it-IT" b="1" kern="100" dirty="0">
                <a:solidFill>
                  <a:srgbClr val="F294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BUYER</a:t>
            </a:r>
            <a:r>
              <a:rPr lang="it-IT" b="1" kern="100" dirty="0">
                <a:solidFill>
                  <a:srgbClr val="F294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it-IT" b="1" kern="100" dirty="0">
                <a:solidFill>
                  <a:srgbClr val="F294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AZIENDE, CONSUMATORI INDUSTRIALI, TRADER</a:t>
            </a:r>
          </a:p>
          <a:p>
            <a:pPr marL="342900" lvl="0" indent="-342900">
              <a:spcAft>
                <a:spcPts val="80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it-IT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Conoscenza e approfondimento sul funzionamento e i vantaggi dei PPA</a:t>
            </a:r>
          </a:p>
          <a:p>
            <a:pPr marL="342900" lvl="0" indent="-342900">
              <a:spcAft>
                <a:spcPts val="80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it-IT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Conoscenza e approfondimento sull’</a:t>
            </a:r>
            <a:r>
              <a:rPr lang="it-IT" kern="1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approvigionamento</a:t>
            </a:r>
            <a:r>
              <a:rPr lang="it-IT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 fonti rinnovabili</a:t>
            </a:r>
          </a:p>
          <a:p>
            <a:pPr marL="342900" lvl="0" indent="-342900">
              <a:spcAft>
                <a:spcPts val="80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it-IT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Incontrare aziende che hanno già intrapreso questo percorso (case history)</a:t>
            </a:r>
          </a:p>
          <a:p>
            <a:pPr marL="342900" lvl="0" indent="-342900">
              <a:spcAft>
                <a:spcPts val="80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it-IT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Valutare le proposte dei produttori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1F3A861-B4D2-18FF-D317-E829F46BE679}"/>
              </a:ext>
            </a:extLst>
          </p:cNvPr>
          <p:cNvSpPr txBox="1"/>
          <p:nvPr/>
        </p:nvSpPr>
        <p:spPr>
          <a:xfrm>
            <a:off x="8148724" y="1809000"/>
            <a:ext cx="3240000" cy="3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spcAft>
                <a:spcPts val="800"/>
              </a:spcAft>
            </a:pPr>
            <a:r>
              <a:rPr lang="it-IT" b="1" kern="100" dirty="0">
                <a:solidFill>
                  <a:srgbClr val="F294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INVESTITORI</a:t>
            </a:r>
            <a:br>
              <a:rPr lang="it-IT" b="1" kern="100" dirty="0">
                <a:solidFill>
                  <a:srgbClr val="F294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it-IT" b="1" kern="100" dirty="0">
              <a:solidFill>
                <a:srgbClr val="F2942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it-IT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Identificazione dei progetti su cui investire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it-IT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Analisi delle controparti affidabili nella realizzazione di un contratto PPA in tutti i suoi settori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AA1D57E-3568-052E-FA87-130D18E52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59" y="5844805"/>
            <a:ext cx="1237783" cy="74489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FA5AF9A7-3B4B-AB5A-D7F6-B9E92B3A3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59" y="309510"/>
            <a:ext cx="1617039" cy="1094707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B3179DD4-6B8C-7BF2-4189-0B83EBB348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0388" y="6466269"/>
            <a:ext cx="2160000" cy="123429"/>
          </a:xfrm>
          <a:prstGeom prst="rect">
            <a:avLst/>
          </a:prstGeom>
        </p:spPr>
      </p:pic>
      <p:grpSp>
        <p:nvGrpSpPr>
          <p:cNvPr id="11" name="Gruppo 10">
            <a:extLst>
              <a:ext uri="{FF2B5EF4-FFF2-40B4-BE49-F238E27FC236}">
                <a16:creationId xmlns:a16="http://schemas.microsoft.com/office/drawing/2014/main" id="{BAE16DAB-CFCC-A489-14FF-6230F7BF0C31}"/>
              </a:ext>
            </a:extLst>
          </p:cNvPr>
          <p:cNvGrpSpPr/>
          <p:nvPr/>
        </p:nvGrpSpPr>
        <p:grpSpPr>
          <a:xfrm>
            <a:off x="4190389" y="508157"/>
            <a:ext cx="7398485" cy="537246"/>
            <a:chOff x="4190389" y="508157"/>
            <a:chExt cx="7398485" cy="537246"/>
          </a:xfrm>
        </p:grpSpPr>
        <p:sp>
          <p:nvSpPr>
            <p:cNvPr id="12" name="object 10">
              <a:extLst>
                <a:ext uri="{FF2B5EF4-FFF2-40B4-BE49-F238E27FC236}">
                  <a16:creationId xmlns:a16="http://schemas.microsoft.com/office/drawing/2014/main" id="{404F872D-42AF-22A2-670D-1D8A6AD0965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190389" y="508157"/>
              <a:ext cx="7200000" cy="371897"/>
            </a:xfrm>
            <a:prstGeom prst="rect">
              <a:avLst/>
            </a:prstGeom>
          </p:spPr>
          <p:txBody>
            <a:bodyPr vert="horz" wrap="square" lIns="0" tIns="0" rIns="0" bIns="0" rtlCol="0" anchor="b" anchorCtr="0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algn="r">
                <a:lnSpc>
                  <a:spcPts val="2860"/>
                </a:lnSpc>
                <a:spcBef>
                  <a:spcPts val="0"/>
                </a:spcBef>
              </a:pPr>
              <a:r>
                <a:rPr lang="it-IT" sz="2800" spc="-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PERCHÉ PARTECIPARE</a:t>
              </a:r>
              <a:endParaRPr lang="it-I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19C50416-5CD8-664E-CA27-F3417B90D061}"/>
                </a:ext>
              </a:extLst>
            </p:cNvPr>
            <p:cNvSpPr/>
            <p:nvPr/>
          </p:nvSpPr>
          <p:spPr>
            <a:xfrm>
              <a:off x="11188575" y="913950"/>
              <a:ext cx="400299" cy="131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952249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81615"/>
            </a:gs>
            <a:gs pos="74000">
              <a:srgbClr val="2C2C2A"/>
            </a:gs>
            <a:gs pos="100000">
              <a:srgbClr val="434342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056A77-A5C6-0FB8-B943-3C90BA8EE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C4B1D0C-6D0A-CC78-6F57-50254A9F6CD2}"/>
              </a:ext>
            </a:extLst>
          </p:cNvPr>
          <p:cNvSpPr txBox="1"/>
          <p:nvPr/>
        </p:nvSpPr>
        <p:spPr>
          <a:xfrm>
            <a:off x="5641041" y="1404217"/>
            <a:ext cx="5749348" cy="417228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it-IT" sz="2400" b="1" kern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PARTECIPAZIONE STANDARD</a:t>
            </a:r>
            <a:r>
              <a:rPr lang="it-IT" kern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370€ +IVA</a:t>
            </a:r>
          </a:p>
          <a:p>
            <a:endParaRPr lang="it-IT" kern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kern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400" b="1" kern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PARTECIPAZIONE SOCI</a:t>
            </a:r>
            <a:r>
              <a:rPr lang="it-IT" kern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280€ +IVA</a:t>
            </a:r>
          </a:p>
          <a:p>
            <a:r>
              <a:rPr lang="it-IT" sz="1400" i="1" kern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(Anev, Elettricit</a:t>
            </a:r>
            <a:r>
              <a:rPr lang="it-IT" sz="1400" i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à </a:t>
            </a:r>
            <a:r>
              <a:rPr lang="it-IT" sz="1400" i="1" kern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Futura, Italia Solare, Anie, Fire, Aero </a:t>
            </a:r>
          </a:p>
          <a:p>
            <a:endParaRPr lang="it-IT" kern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kern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400" b="1" kern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CENA NETWORKING*</a:t>
            </a:r>
            <a:r>
              <a:rPr lang="it-IT" kern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80€ +IVA</a:t>
            </a:r>
          </a:p>
          <a:p>
            <a:r>
              <a:rPr lang="it-IT" sz="1400" i="1" kern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*Posti a disponibilità limitata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078D0B23-6CB4-8700-6B82-12FA27DDD7B6}"/>
              </a:ext>
            </a:extLst>
          </p:cNvPr>
          <p:cNvGrpSpPr/>
          <p:nvPr/>
        </p:nvGrpSpPr>
        <p:grpSpPr>
          <a:xfrm>
            <a:off x="4190389" y="495075"/>
            <a:ext cx="7398485" cy="909142"/>
            <a:chOff x="4190389" y="136261"/>
            <a:chExt cx="7398485" cy="909142"/>
          </a:xfrm>
        </p:grpSpPr>
        <p:sp>
          <p:nvSpPr>
            <p:cNvPr id="8" name="object 10">
              <a:extLst>
                <a:ext uri="{FF2B5EF4-FFF2-40B4-BE49-F238E27FC236}">
                  <a16:creationId xmlns:a16="http://schemas.microsoft.com/office/drawing/2014/main" id="{D468A356-1285-549E-0228-5A4FE5AFD1B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190389" y="136261"/>
              <a:ext cx="7200000" cy="743793"/>
            </a:xfrm>
            <a:prstGeom prst="rect">
              <a:avLst/>
            </a:prstGeom>
          </p:spPr>
          <p:txBody>
            <a:bodyPr vert="horz" wrap="square" lIns="0" tIns="0" rIns="0" bIns="0" rtlCol="0" anchor="b" anchorCtr="0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algn="r">
                <a:lnSpc>
                  <a:spcPts val="2860"/>
                </a:lnSpc>
                <a:spcBef>
                  <a:spcPts val="0"/>
                </a:spcBef>
              </a:pPr>
              <a:r>
                <a:rPr lang="it-IT" sz="2800" spc="-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ISCRIZIONI</a:t>
              </a:r>
            </a:p>
            <a:p>
              <a:pPr marL="0" algn="r">
                <a:lnSpc>
                  <a:spcPts val="2860"/>
                </a:lnSpc>
                <a:spcBef>
                  <a:spcPts val="0"/>
                </a:spcBef>
              </a:pPr>
              <a:r>
                <a:rPr lang="it-IT" sz="2800" spc="-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ALLA CONFERENZA</a:t>
              </a:r>
              <a:endParaRPr lang="it-I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4075CF32-ED7C-F400-2A9C-9B394F6CADBA}"/>
                </a:ext>
              </a:extLst>
            </p:cNvPr>
            <p:cNvSpPr/>
            <p:nvPr/>
          </p:nvSpPr>
          <p:spPr>
            <a:xfrm>
              <a:off x="11188575" y="913950"/>
              <a:ext cx="400299" cy="131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829440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81615"/>
            </a:gs>
            <a:gs pos="74000">
              <a:srgbClr val="2C2C2A"/>
            </a:gs>
            <a:gs pos="100000">
              <a:srgbClr val="434342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C5A38B-6658-7AA0-0F17-84487E114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6BE69C65-D40D-F452-AD13-66A175F86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59" y="309510"/>
            <a:ext cx="1617039" cy="1094707"/>
          </a:xfrm>
          <a:prstGeom prst="rect">
            <a:avLst/>
          </a:prstGeom>
        </p:spPr>
      </p:pic>
      <p:sp>
        <p:nvSpPr>
          <p:cNvPr id="38" name="object 10">
            <a:extLst>
              <a:ext uri="{FF2B5EF4-FFF2-40B4-BE49-F238E27FC236}">
                <a16:creationId xmlns:a16="http://schemas.microsoft.com/office/drawing/2014/main" id="{8F73BE7B-7E6E-3ED3-2B56-FE8DFAAA8BE9}"/>
              </a:ext>
            </a:extLst>
          </p:cNvPr>
          <p:cNvSpPr txBox="1">
            <a:spLocks/>
          </p:cNvSpPr>
          <p:nvPr userDrawn="1"/>
        </p:nvSpPr>
        <p:spPr>
          <a:xfrm>
            <a:off x="4190389" y="508157"/>
            <a:ext cx="7200000" cy="37189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algn="r">
              <a:lnSpc>
                <a:spcPts val="2860"/>
              </a:lnSpc>
              <a:spcBef>
                <a:spcPts val="0"/>
              </a:spcBef>
            </a:pPr>
            <a:r>
              <a:rPr lang="it-IT" sz="2800" spc="-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 SIAMO</a:t>
            </a:r>
            <a:endParaRPr lang="it-IT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92A1CDEB-B43D-FE50-E7AA-534E65C7AEE0}"/>
              </a:ext>
            </a:extLst>
          </p:cNvPr>
          <p:cNvSpPr/>
          <p:nvPr/>
        </p:nvSpPr>
        <p:spPr>
          <a:xfrm>
            <a:off x="11188575" y="913950"/>
            <a:ext cx="400299" cy="131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7" name="Immagine 46" descr="Immagine che contiene verde, Policromia, schermata&#10;&#10;Descrizione generata automaticamente">
            <a:extLst>
              <a:ext uri="{FF2B5EF4-FFF2-40B4-BE49-F238E27FC236}">
                <a16:creationId xmlns:a16="http://schemas.microsoft.com/office/drawing/2014/main" id="{3F10CA5D-BE63-72BB-EC9B-1FCD16530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59" y="1660007"/>
            <a:ext cx="1617039" cy="4929683"/>
          </a:xfrm>
          <a:prstGeom prst="rect">
            <a:avLst/>
          </a:prstGeom>
        </p:spPr>
      </p:pic>
      <p:grpSp>
        <p:nvGrpSpPr>
          <p:cNvPr id="21" name="Gruppo 20">
            <a:extLst>
              <a:ext uri="{FF2B5EF4-FFF2-40B4-BE49-F238E27FC236}">
                <a16:creationId xmlns:a16="http://schemas.microsoft.com/office/drawing/2014/main" id="{311347B7-3982-1CEE-B919-3D5A7038632B}"/>
              </a:ext>
            </a:extLst>
          </p:cNvPr>
          <p:cNvGrpSpPr/>
          <p:nvPr/>
        </p:nvGrpSpPr>
        <p:grpSpPr>
          <a:xfrm>
            <a:off x="2480263" y="1721043"/>
            <a:ext cx="8821577" cy="1571524"/>
            <a:chOff x="2480263" y="1660008"/>
            <a:chExt cx="8821577" cy="1571524"/>
          </a:xfrm>
        </p:grpSpPr>
        <p:pic>
          <p:nvPicPr>
            <p:cNvPr id="82" name="Immagine 81">
              <a:extLst>
                <a:ext uri="{FF2B5EF4-FFF2-40B4-BE49-F238E27FC236}">
                  <a16:creationId xmlns:a16="http://schemas.microsoft.com/office/drawing/2014/main" id="{4948BDEA-1716-0A78-4599-753C34956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80263" y="1733528"/>
              <a:ext cx="2180590" cy="1209040"/>
            </a:xfrm>
            <a:prstGeom prst="rect">
              <a:avLst/>
            </a:prstGeom>
          </p:spPr>
        </p:pic>
        <p:grpSp>
          <p:nvGrpSpPr>
            <p:cNvPr id="83" name="Gruppo 82">
              <a:extLst>
                <a:ext uri="{FF2B5EF4-FFF2-40B4-BE49-F238E27FC236}">
                  <a16:creationId xmlns:a16="http://schemas.microsoft.com/office/drawing/2014/main" id="{27EDED33-3F4A-1504-BDF3-DB6FCC928417}"/>
                </a:ext>
              </a:extLst>
            </p:cNvPr>
            <p:cNvGrpSpPr/>
            <p:nvPr/>
          </p:nvGrpSpPr>
          <p:grpSpPr>
            <a:xfrm>
              <a:off x="5145714" y="1660008"/>
              <a:ext cx="6156126" cy="1571524"/>
              <a:chOff x="2999910" y="1660008"/>
              <a:chExt cx="6244674" cy="1571524"/>
            </a:xfrm>
          </p:grpSpPr>
          <p:cxnSp>
            <p:nvCxnSpPr>
              <p:cNvPr id="94" name="Connettore 1 93">
                <a:extLst>
                  <a:ext uri="{FF2B5EF4-FFF2-40B4-BE49-F238E27FC236}">
                    <a16:creationId xmlns:a16="http://schemas.microsoft.com/office/drawing/2014/main" id="{59105D55-9DCD-D6F6-3B23-380FB8CD58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99910" y="1931425"/>
                <a:ext cx="1620000" cy="0"/>
              </a:xfrm>
              <a:prstGeom prst="line">
                <a:avLst/>
              </a:prstGeom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CasellaDiTesto 94">
                <a:extLst>
                  <a:ext uri="{FF2B5EF4-FFF2-40B4-BE49-F238E27FC236}">
                    <a16:creationId xmlns:a16="http://schemas.microsoft.com/office/drawing/2014/main" id="{ED5C8D8D-56D7-6521-E531-406A1BB7BF55}"/>
                  </a:ext>
                </a:extLst>
              </p:cNvPr>
              <p:cNvSpPr txBox="1"/>
              <p:nvPr/>
            </p:nvSpPr>
            <p:spPr>
              <a:xfrm>
                <a:off x="2999910" y="1660008"/>
                <a:ext cx="1308979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000" b="1" i="0" u="none" strike="noStrike" kern="100" cap="none" spc="20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ORGANIZED BY</a:t>
                </a:r>
              </a:p>
            </p:txBody>
          </p:sp>
          <p:sp>
            <p:nvSpPr>
              <p:cNvPr id="96" name="CasellaDiTesto 95">
                <a:extLst>
                  <a:ext uri="{FF2B5EF4-FFF2-40B4-BE49-F238E27FC236}">
                    <a16:creationId xmlns:a16="http://schemas.microsoft.com/office/drawing/2014/main" id="{B53102AC-C620-034D-9C4C-E9E7215B8930}"/>
                  </a:ext>
                </a:extLst>
              </p:cNvPr>
              <p:cNvSpPr txBox="1"/>
              <p:nvPr/>
            </p:nvSpPr>
            <p:spPr>
              <a:xfrm>
                <a:off x="2999911" y="2031203"/>
                <a:ext cx="6244673" cy="1200329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1" i="0" u="none" strike="noStrike" kern="100" cap="none" spc="30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ITALIAN EXHIBITION GROUP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lang="it-IT" sz="1400" b="1" i="0" u="none" strike="noStrike" kern="100" cap="none" spc="3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Italian</a:t>
                </a:r>
                <a:r>
                  <a:rPr kumimoji="0" lang="it-IT" sz="1000" b="0" i="0" u="none" strike="noStrike" kern="1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it-IT" sz="1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Exhibition</a:t>
                </a:r>
                <a:r>
                  <a:rPr kumimoji="0" lang="it-IT" sz="1000" b="0" i="0" u="none" strike="noStrike" kern="1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Group S.p.A. ha maturato negli anni, con le strutture di Rimini e Vicenza, una leadership domestica nell'organizzazione di eventi fieristici e congressuali, sviluppando contestualmente un presidio dei mercati internazionali. Fa parte di I.E.G. la divisione Green &amp; </a:t>
                </a:r>
                <a:r>
                  <a:rPr kumimoji="0" lang="it-IT" sz="1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Techology</a:t>
                </a:r>
                <a:r>
                  <a:rPr kumimoji="0" lang="it-IT" sz="1000" b="0" i="0" u="none" strike="noStrike" kern="1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che organizza numerosi eventi di settore tra cui KEY, the energy </a:t>
                </a:r>
                <a:r>
                  <a:rPr kumimoji="0" lang="it-IT" sz="1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transition</a:t>
                </a:r>
                <a:r>
                  <a:rPr kumimoji="0" lang="it-IT" sz="1000" b="0" i="0" u="none" strike="noStrike" kern="1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expo, Ecomondo, IBE – </a:t>
                </a:r>
                <a:r>
                  <a:rPr kumimoji="0" lang="it-IT" sz="1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Intermobility</a:t>
                </a:r>
                <a:r>
                  <a:rPr kumimoji="0" lang="it-IT" sz="1000" b="0" i="0" u="none" strike="noStrike" kern="1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&amp; bus Expo, Tecna e altre manifestazioni nel mondo. </a:t>
                </a:r>
              </a:p>
            </p:txBody>
          </p:sp>
        </p:grpSp>
      </p:grp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93EE7255-A309-9780-FD2B-4C68A1C4CF31}"/>
              </a:ext>
            </a:extLst>
          </p:cNvPr>
          <p:cNvGrpSpPr/>
          <p:nvPr/>
        </p:nvGrpSpPr>
        <p:grpSpPr>
          <a:xfrm>
            <a:off x="2489818" y="3795933"/>
            <a:ext cx="8910126" cy="1417635"/>
            <a:chOff x="2480263" y="3331042"/>
            <a:chExt cx="8910126" cy="1417635"/>
          </a:xfrm>
        </p:grpSpPr>
        <p:pic>
          <p:nvPicPr>
            <p:cNvPr id="84" name="Immagine 83" descr="Immagine che contiene testo, Carattere, Elementi grafici, logo&#10;&#10;Descrizione generata automaticamente">
              <a:extLst>
                <a:ext uri="{FF2B5EF4-FFF2-40B4-BE49-F238E27FC236}">
                  <a16:creationId xmlns:a16="http://schemas.microsoft.com/office/drawing/2014/main" id="{8EA12E98-3FD2-3203-F16F-6E6A0204D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80263" y="3692108"/>
              <a:ext cx="1821180" cy="480060"/>
            </a:xfrm>
            <a:prstGeom prst="rect">
              <a:avLst/>
            </a:prstGeom>
          </p:spPr>
        </p:pic>
        <p:grpSp>
          <p:nvGrpSpPr>
            <p:cNvPr id="85" name="Gruppo 84">
              <a:extLst>
                <a:ext uri="{FF2B5EF4-FFF2-40B4-BE49-F238E27FC236}">
                  <a16:creationId xmlns:a16="http://schemas.microsoft.com/office/drawing/2014/main" id="{DB2A1FFB-0B12-7E74-4B73-91AD2C6EE97F}"/>
                </a:ext>
              </a:extLst>
            </p:cNvPr>
            <p:cNvGrpSpPr/>
            <p:nvPr/>
          </p:nvGrpSpPr>
          <p:grpSpPr>
            <a:xfrm>
              <a:off x="5145714" y="3331042"/>
              <a:ext cx="6244675" cy="1417635"/>
              <a:chOff x="2999910" y="3984647"/>
              <a:chExt cx="6244675" cy="1417635"/>
            </a:xfrm>
          </p:grpSpPr>
          <p:cxnSp>
            <p:nvCxnSpPr>
              <p:cNvPr id="91" name="Connettore 1 90">
                <a:extLst>
                  <a:ext uri="{FF2B5EF4-FFF2-40B4-BE49-F238E27FC236}">
                    <a16:creationId xmlns:a16="http://schemas.microsoft.com/office/drawing/2014/main" id="{81965F7C-0446-5F12-31BD-2CA01BDAAB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99910" y="4256064"/>
                <a:ext cx="1620000" cy="0"/>
              </a:xfrm>
              <a:prstGeom prst="line">
                <a:avLst/>
              </a:prstGeom>
              <a:ln w="12700">
                <a:solidFill>
                  <a:srgbClr val="53AE6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CasellaDiTesto 91">
                <a:extLst>
                  <a:ext uri="{FF2B5EF4-FFF2-40B4-BE49-F238E27FC236}">
                    <a16:creationId xmlns:a16="http://schemas.microsoft.com/office/drawing/2014/main" id="{14293FC6-7278-876B-53A0-D5CC128087FE}"/>
                  </a:ext>
                </a:extLst>
              </p:cNvPr>
              <p:cNvSpPr txBox="1"/>
              <p:nvPr/>
            </p:nvSpPr>
            <p:spPr>
              <a:xfrm>
                <a:off x="2999910" y="3984647"/>
                <a:ext cx="1819537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000" b="1" i="0" u="none" strike="noStrike" kern="100" cap="none" spc="200" normalizeH="0" baseline="0" noProof="0" dirty="0">
                    <a:ln>
                      <a:noFill/>
                    </a:ln>
                    <a:solidFill>
                      <a:srgbClr val="53AE6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SCIENTIFIC PARTNER</a:t>
                </a:r>
              </a:p>
            </p:txBody>
          </p:sp>
          <p:sp>
            <p:nvSpPr>
              <p:cNvPr id="93" name="CasellaDiTesto 92">
                <a:extLst>
                  <a:ext uri="{FF2B5EF4-FFF2-40B4-BE49-F238E27FC236}">
                    <a16:creationId xmlns:a16="http://schemas.microsoft.com/office/drawing/2014/main" id="{E3D13F67-43EA-6131-75E4-47F5CAA7E75B}"/>
                  </a:ext>
                </a:extLst>
              </p:cNvPr>
              <p:cNvSpPr txBox="1"/>
              <p:nvPr/>
            </p:nvSpPr>
            <p:spPr>
              <a:xfrm>
                <a:off x="2999911" y="4355842"/>
                <a:ext cx="6244674" cy="10464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it-IT" sz="1400" b="1" kern="100" spc="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ELEMENS</a:t>
                </a:r>
              </a:p>
              <a:p>
                <a:endParaRPr lang="it-IT" sz="1400" b="1" kern="100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it-IT" sz="1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PARTNER SCIENTIFICO: è una società di consulenza specializzata nel mercato energetico con un focus sull'analisi dei mercati elettrici e sulla transizione energetica. Assiste le principali piattaforme di rinnovabili, le utility, i trader e i grandi consumatori nelle loro scelte di investimento, nei loro deals e nella costante analisi dei mercati e delle regolazioni.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614393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KeyChoice24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F1910B"/>
      </a:accent1>
      <a:accent2>
        <a:srgbClr val="92415D"/>
      </a:accent2>
      <a:accent3>
        <a:srgbClr val="663071"/>
      </a:accent3>
      <a:accent4>
        <a:srgbClr val="22368A"/>
      </a:accent4>
      <a:accent5>
        <a:srgbClr val="167F99"/>
      </a:accent5>
      <a:accent6>
        <a:srgbClr val="69B24B"/>
      </a:accent6>
      <a:hlink>
        <a:srgbClr val="467886"/>
      </a:hlink>
      <a:folHlink>
        <a:srgbClr val="96607D"/>
      </a:folHlink>
    </a:clrScheme>
    <a:fontScheme name="KeyCho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9c61a69-a6dc-499c-a28a-ea4bb05d4433">
      <Terms xmlns="http://schemas.microsoft.com/office/infopath/2007/PartnerControls"/>
    </lcf76f155ced4ddcb4097134ff3c332f>
    <TaxCatchAll xmlns="70c0d692-90cf-4c52-8093-9b15552467e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4F052A45AC96A459B2D534737265937" ma:contentTypeVersion="14" ma:contentTypeDescription="Creare un nuovo documento." ma:contentTypeScope="" ma:versionID="6452119140273db9e1058e6fdfbc1bee">
  <xsd:schema xmlns:xsd="http://www.w3.org/2001/XMLSchema" xmlns:xs="http://www.w3.org/2001/XMLSchema" xmlns:p="http://schemas.microsoft.com/office/2006/metadata/properties" xmlns:ns2="49c61a69-a6dc-499c-a28a-ea4bb05d4433" xmlns:ns3="70c0d692-90cf-4c52-8093-9b15552467ed" targetNamespace="http://schemas.microsoft.com/office/2006/metadata/properties" ma:root="true" ma:fieldsID="f01315f5bdd8bb7a9ca80acf2f146347" ns2:_="" ns3:_="">
    <xsd:import namespace="49c61a69-a6dc-499c-a28a-ea4bb05d4433"/>
    <xsd:import namespace="70c0d692-90cf-4c52-8093-9b15552467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c61a69-a6dc-499c-a28a-ea4bb05d44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Tag immagine" ma:readOnly="false" ma:fieldId="{5cf76f15-5ced-4ddc-b409-7134ff3c332f}" ma:taxonomyMulti="true" ma:sspId="065c8125-95d3-4700-9f33-8f5f6bb8cb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c0d692-90cf-4c52-8093-9b15552467e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800971bc-021a-44fe-9082-8af4b787ad19}" ma:internalName="TaxCatchAll" ma:showField="CatchAllData" ma:web="70c0d692-90cf-4c52-8093-9b15552467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10210B-AF4E-4CF0-B6EF-D8FC24AD27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5AAC84-D1A1-42AA-941B-3BB50C37CD97}">
  <ds:schemaRefs>
    <ds:schemaRef ds:uri="http://www.w3.org/XML/1998/namespace"/>
    <ds:schemaRef ds:uri="826b4f6d-5018-4ddf-858e-05d8bb04bf28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purl.org/dc/elements/1.1/"/>
    <ds:schemaRef ds:uri="http://schemas.microsoft.com/office/infopath/2007/PartnerControls"/>
    <ds:schemaRef ds:uri="664e0b1c-552d-47c1-af82-efe3e29f1810"/>
    <ds:schemaRef ds:uri="49c61a69-a6dc-499c-a28a-ea4bb05d4433"/>
    <ds:schemaRef ds:uri="70c0d692-90cf-4c52-8093-9b15552467ed"/>
  </ds:schemaRefs>
</ds:datastoreItem>
</file>

<file path=customXml/itemProps3.xml><?xml version="1.0" encoding="utf-8"?>
<ds:datastoreItem xmlns:ds="http://schemas.openxmlformats.org/officeDocument/2006/customXml" ds:itemID="{B3A24750-7F93-4B6B-89DB-7AE078768E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c61a69-a6dc-499c-a28a-ea4bb05d4433"/>
    <ds:schemaRef ds:uri="70c0d692-90cf-4c52-8093-9b15552467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3184</TotalTime>
  <Words>699</Words>
  <Application>Microsoft Office PowerPoint</Application>
  <PresentationFormat>Widescreen</PresentationFormat>
  <Paragraphs>71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2" baseType="lpstr">
      <vt:lpstr>Arial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Bijan Tehranian</dc:creator>
  <cp:lastModifiedBy>Ludovica Fusaroli</cp:lastModifiedBy>
  <cp:revision>62</cp:revision>
  <dcterms:created xsi:type="dcterms:W3CDTF">2024-01-31T10:19:35Z</dcterms:created>
  <dcterms:modified xsi:type="dcterms:W3CDTF">2025-12-18T17:01:31Z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0x010100C4F052A45AC96A459B2D534737265937</vt:lpwstr>
  </property>
  <property fmtid="{D5CDD505-2E9C-101B-9397-08002B2CF9AE}" pid="3" name="MediaServiceImageTags">
    <vt:lpwstr/>
  </property>
</Properties>
</file>